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3" r:id="rId1"/>
    <p:sldMasterId id="2147483654" r:id="rId2"/>
  </p:sldMasterIdLst>
  <p:notesMasterIdLst>
    <p:notesMasterId r:id="rId29"/>
  </p:notesMasterIdLst>
  <p:handoutMasterIdLst>
    <p:handoutMasterId r:id="rId30"/>
  </p:handoutMasterIdLst>
  <p:sldIdLst>
    <p:sldId id="257" r:id="rId3"/>
    <p:sldId id="825" r:id="rId4"/>
    <p:sldId id="835" r:id="rId5"/>
    <p:sldId id="838" r:id="rId6"/>
    <p:sldId id="828" r:id="rId7"/>
    <p:sldId id="827" r:id="rId8"/>
    <p:sldId id="836" r:id="rId9"/>
    <p:sldId id="841" r:id="rId10"/>
    <p:sldId id="826" r:id="rId11"/>
    <p:sldId id="829" r:id="rId12"/>
    <p:sldId id="856" r:id="rId13"/>
    <p:sldId id="849" r:id="rId14"/>
    <p:sldId id="830" r:id="rId15"/>
    <p:sldId id="840" r:id="rId16"/>
    <p:sldId id="831" r:id="rId17"/>
    <p:sldId id="834" r:id="rId18"/>
    <p:sldId id="850" r:id="rId19"/>
    <p:sldId id="842" r:id="rId20"/>
    <p:sldId id="852" r:id="rId21"/>
    <p:sldId id="854" r:id="rId22"/>
    <p:sldId id="853" r:id="rId23"/>
    <p:sldId id="843" r:id="rId24"/>
    <p:sldId id="832" r:id="rId25"/>
    <p:sldId id="845" r:id="rId26"/>
    <p:sldId id="855" r:id="rId27"/>
    <p:sldId id="823" r:id="rId28"/>
  </p:sldIdLst>
  <p:sldSz cx="18288000" cy="10287000"/>
  <p:notesSz cx="6858000" cy="9144000"/>
  <p:embeddedFontLst>
    <p:embeddedFont>
      <p:font typeface="Bradley Hand ITC" panose="03070402050302030203" pitchFamily="66" charset="0"/>
      <p:regular r:id="rId31"/>
    </p:embeddedFont>
    <p:embeddedFont>
      <p:font typeface="Century Gothic" panose="020B050202020202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zione predefinita" id="{1519A883-2685-4D56-B9EB-217635531CDA}">
          <p14:sldIdLst>
            <p14:sldId id="257"/>
            <p14:sldId id="825"/>
            <p14:sldId id="835"/>
            <p14:sldId id="838"/>
            <p14:sldId id="828"/>
            <p14:sldId id="827"/>
            <p14:sldId id="836"/>
            <p14:sldId id="841"/>
            <p14:sldId id="826"/>
            <p14:sldId id="829"/>
            <p14:sldId id="856"/>
            <p14:sldId id="849"/>
            <p14:sldId id="830"/>
            <p14:sldId id="840"/>
            <p14:sldId id="831"/>
            <p14:sldId id="834"/>
            <p14:sldId id="850"/>
            <p14:sldId id="842"/>
            <p14:sldId id="852"/>
            <p14:sldId id="854"/>
            <p14:sldId id="853"/>
            <p14:sldId id="843"/>
            <p14:sldId id="832"/>
            <p14:sldId id="845"/>
            <p14:sldId id="855"/>
          </p14:sldIdLst>
        </p14:section>
        <p14:section name="Sezione senza titolo" id="{3A41E519-8B8C-4844-A31A-1C780FF66BE7}">
          <p14:sldIdLst>
            <p14:sldId id="823"/>
          </p14:sldIdLst>
        </p14:section>
      </p14:sectionLst>
    </p:ext>
    <p:ext uri="{EFAFB233-063F-42B5-8137-9DF3F51BA10A}">
      <p15:sldGuideLst xmlns:p15="http://schemas.microsoft.com/office/powerpoint/2012/main">
        <p15:guide id="1" orient="horz" pos="3515">
          <p15:clr>
            <a:srgbClr val="A4A3A4"/>
          </p15:clr>
        </p15:guide>
        <p15:guide id="2" pos="5760">
          <p15:clr>
            <a:srgbClr val="A4A3A4"/>
          </p15:clr>
        </p15:guide>
        <p15:guide id="3" pos="362">
          <p15:clr>
            <a:srgbClr val="9AA0A6"/>
          </p15:clr>
        </p15:guide>
        <p15:guide id="4" pos="11122">
          <p15:clr>
            <a:srgbClr val="9AA0A6"/>
          </p15:clr>
        </p15:guide>
        <p15:guide id="5" pos="48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E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63" autoAdjust="0"/>
  </p:normalViewPr>
  <p:slideViewPr>
    <p:cSldViewPr snapToGrid="0">
      <p:cViewPr varScale="1">
        <p:scale>
          <a:sx n="40" d="100"/>
          <a:sy n="40" d="100"/>
        </p:scale>
        <p:origin x="900" y="36"/>
      </p:cViewPr>
      <p:guideLst>
        <p:guide orient="horz" pos="3515"/>
        <p:guide pos="5760"/>
        <p:guide pos="362"/>
        <p:guide pos="11122"/>
        <p:guide pos="48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8FC5A5F-7386-CCCB-A2E7-510D42219E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65ED7EC3-4266-E9F2-8EE7-9A7B84FE77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B33B79-90FE-4B76-8465-7ED325289003}" type="datetimeFigureOut">
              <a:rPr lang="it-IT" smtClean="0"/>
              <a:t>30/01/2024</a:t>
            </a:fld>
            <a:endParaRPr lang="it-IT"/>
          </a:p>
        </p:txBody>
      </p:sp>
      <p:sp>
        <p:nvSpPr>
          <p:cNvPr id="4" name="Segnaposto piè di pagina 3">
            <a:extLst>
              <a:ext uri="{FF2B5EF4-FFF2-40B4-BE49-F238E27FC236}">
                <a16:creationId xmlns:a16="http://schemas.microsoft.com/office/drawing/2014/main" id="{011A0E3B-DA1F-10BA-5F3B-EB46AA2014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Erasmus 2023 Project - Financial Literacy for the Economic Development of Society</a:t>
            </a:r>
            <a:endParaRPr lang="it-IT"/>
          </a:p>
        </p:txBody>
      </p:sp>
      <p:sp>
        <p:nvSpPr>
          <p:cNvPr id="5" name="Segnaposto numero diapositiva 4">
            <a:extLst>
              <a:ext uri="{FF2B5EF4-FFF2-40B4-BE49-F238E27FC236}">
                <a16:creationId xmlns:a16="http://schemas.microsoft.com/office/drawing/2014/main" id="{ABF93793-454C-97A5-0B72-CED55EAD7D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68576C-E3F2-4DAA-BD35-37C9B0404C37}" type="slidenum">
              <a:rPr lang="it-IT" smtClean="0"/>
              <a:t>‹N›</a:t>
            </a:fld>
            <a:endParaRPr lang="it-IT"/>
          </a:p>
        </p:txBody>
      </p:sp>
    </p:spTree>
    <p:extLst>
      <p:ext uri="{BB962C8B-B14F-4D97-AF65-F5344CB8AC3E}">
        <p14:creationId xmlns:p14="http://schemas.microsoft.com/office/powerpoint/2010/main" val="21629957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g9468db0a5a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 name="Google Shape;24;g9468db0a5a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4874075" y="8728125"/>
            <a:ext cx="3018976" cy="11451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personalizzato 1">
  <p:cSld name="CUSTOM">
    <p:bg>
      <p:bgPr>
        <a:solidFill>
          <a:schemeClr val="lt1"/>
        </a:solid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l titolo 1">
  <p:cSld name="TITLE_1">
    <p:spTree>
      <p:nvGrpSpPr>
        <p:cNvPr id="1" name="Shape 1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8CC41">
            <a:alpha val="224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12750">
              <a:lnSpc>
                <a:spcPct val="115000"/>
              </a:lnSpc>
              <a:spcBef>
                <a:spcPts val="3200"/>
              </a:spcBef>
              <a:spcAft>
                <a:spcPts val="0"/>
              </a:spcAft>
              <a:buClr>
                <a:schemeClr val="dk2"/>
              </a:buClr>
              <a:buSzPts val="2900"/>
              <a:buChar char="○"/>
              <a:defRPr sz="2900">
                <a:solidFill>
                  <a:schemeClr val="dk2"/>
                </a:solidFill>
              </a:defRPr>
            </a:lvl2pPr>
            <a:lvl3pPr marL="1371600" lvl="2" indent="-412750">
              <a:lnSpc>
                <a:spcPct val="115000"/>
              </a:lnSpc>
              <a:spcBef>
                <a:spcPts val="3200"/>
              </a:spcBef>
              <a:spcAft>
                <a:spcPts val="0"/>
              </a:spcAft>
              <a:buClr>
                <a:schemeClr val="dk2"/>
              </a:buClr>
              <a:buSzPts val="2900"/>
              <a:buChar char="■"/>
              <a:defRPr sz="2900">
                <a:solidFill>
                  <a:schemeClr val="dk2"/>
                </a:solidFill>
              </a:defRPr>
            </a:lvl3pPr>
            <a:lvl4pPr marL="1828800" lvl="3" indent="-412750">
              <a:lnSpc>
                <a:spcPct val="115000"/>
              </a:lnSpc>
              <a:spcBef>
                <a:spcPts val="3200"/>
              </a:spcBef>
              <a:spcAft>
                <a:spcPts val="0"/>
              </a:spcAft>
              <a:buClr>
                <a:schemeClr val="dk2"/>
              </a:buClr>
              <a:buSzPts val="2900"/>
              <a:buChar char="●"/>
              <a:defRPr sz="2900">
                <a:solidFill>
                  <a:schemeClr val="dk2"/>
                </a:solidFill>
              </a:defRPr>
            </a:lvl4pPr>
            <a:lvl5pPr marL="2286000" lvl="4" indent="-412750">
              <a:lnSpc>
                <a:spcPct val="115000"/>
              </a:lnSpc>
              <a:spcBef>
                <a:spcPts val="3200"/>
              </a:spcBef>
              <a:spcAft>
                <a:spcPts val="0"/>
              </a:spcAft>
              <a:buClr>
                <a:schemeClr val="dk2"/>
              </a:buClr>
              <a:buSzPts val="2900"/>
              <a:buChar char="○"/>
              <a:defRPr sz="2900">
                <a:solidFill>
                  <a:schemeClr val="dk2"/>
                </a:solidFill>
              </a:defRPr>
            </a:lvl5pPr>
            <a:lvl6pPr marL="2743200" lvl="5" indent="-412750">
              <a:lnSpc>
                <a:spcPct val="115000"/>
              </a:lnSpc>
              <a:spcBef>
                <a:spcPts val="3200"/>
              </a:spcBef>
              <a:spcAft>
                <a:spcPts val="0"/>
              </a:spcAft>
              <a:buClr>
                <a:schemeClr val="dk2"/>
              </a:buClr>
              <a:buSzPts val="2900"/>
              <a:buChar char="■"/>
              <a:defRPr sz="2900">
                <a:solidFill>
                  <a:schemeClr val="dk2"/>
                </a:solidFill>
              </a:defRPr>
            </a:lvl6pPr>
            <a:lvl7pPr marL="3200400" lvl="6" indent="-412750">
              <a:lnSpc>
                <a:spcPct val="115000"/>
              </a:lnSpc>
              <a:spcBef>
                <a:spcPts val="3200"/>
              </a:spcBef>
              <a:spcAft>
                <a:spcPts val="0"/>
              </a:spcAft>
              <a:buClr>
                <a:schemeClr val="dk2"/>
              </a:buClr>
              <a:buSzPts val="2900"/>
              <a:buChar char="●"/>
              <a:defRPr sz="2900">
                <a:solidFill>
                  <a:schemeClr val="dk2"/>
                </a:solidFill>
              </a:defRPr>
            </a:lvl7pPr>
            <a:lvl8pPr marL="3657600" lvl="7" indent="-412750">
              <a:lnSpc>
                <a:spcPct val="115000"/>
              </a:lnSpc>
              <a:spcBef>
                <a:spcPts val="3200"/>
              </a:spcBef>
              <a:spcAft>
                <a:spcPts val="0"/>
              </a:spcAft>
              <a:buClr>
                <a:schemeClr val="dk2"/>
              </a:buClr>
              <a:buSzPts val="2900"/>
              <a:buChar char="○"/>
              <a:defRPr sz="2900">
                <a:solidFill>
                  <a:schemeClr val="dk2"/>
                </a:solidFill>
              </a:defRPr>
            </a:lvl8pPr>
            <a:lvl9pPr marL="4114800" lvl="8" indent="-412750">
              <a:lnSpc>
                <a:spcPct val="115000"/>
              </a:lnSpc>
              <a:spcBef>
                <a:spcPts val="3200"/>
              </a:spcBef>
              <a:spcAft>
                <a:spcPts val="3200"/>
              </a:spcAft>
              <a:buClr>
                <a:schemeClr val="dk2"/>
              </a:buClr>
              <a:buSzPts val="2900"/>
              <a:buChar char="■"/>
              <a:defRPr sz="2900">
                <a:solidFill>
                  <a:schemeClr val="dk2"/>
                </a:solidFill>
              </a:defRPr>
            </a:lvl9pPr>
          </a:lstStyle>
          <a:p>
            <a:endParaRPr/>
          </a:p>
        </p:txBody>
      </p:sp>
      <p:sp>
        <p:nvSpPr>
          <p:cNvPr id="8" name="Google Shape;8;p1"/>
          <p:cNvSpPr txBox="1">
            <a:spLocks noGrp="1"/>
          </p:cNvSpPr>
          <p:nvPr>
            <p:ph type="sldNum" idx="12"/>
          </p:nvPr>
        </p:nvSpPr>
        <p:spPr>
          <a:xfrm>
            <a:off x="16944916" y="9326434"/>
            <a:ext cx="1097700" cy="786900"/>
          </a:xfrm>
          <a:prstGeom prst="rect">
            <a:avLst/>
          </a:prstGeom>
          <a:noFill/>
          <a:ln>
            <a:noFill/>
          </a:ln>
        </p:spPr>
        <p:txBody>
          <a:bodyPr spcFirstLastPara="1" wrap="square" lIns="182850" tIns="182850" rIns="182850" bIns="182850"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E8CC41">
            <a:alpha val="22400"/>
          </a:srgbClr>
        </a:solidFill>
        <a:effectLst/>
      </p:bgPr>
    </p:bg>
    <p:spTree>
      <p:nvGrpSpPr>
        <p:cNvPr id="1" name="Shape 1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pxhere.com/it/photo/288249"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Bond_(finance)" TargetMode="External"/><Relationship Id="rId13" Type="http://schemas.openxmlformats.org/officeDocument/2006/relationships/hyperlink" Target="https://en.wikipedia.org/wiki/Futures_contract" TargetMode="External"/><Relationship Id="rId3" Type="http://schemas.openxmlformats.org/officeDocument/2006/relationships/image" Target="../media/image14.svg"/><Relationship Id="rId7" Type="http://schemas.openxmlformats.org/officeDocument/2006/relationships/hyperlink" Target="https://en.wikipedia.org/wiki/Currency" TargetMode="External"/><Relationship Id="rId12" Type="http://schemas.openxmlformats.org/officeDocument/2006/relationships/hyperlink" Target="https://en.wikipedia.org/wiki/Option_(finance)" TargetMode="Externa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hyperlink" Target="https://en.wikipedia.org/wiki/Contract" TargetMode="External"/><Relationship Id="rId11" Type="http://schemas.openxmlformats.org/officeDocument/2006/relationships/hyperlink" Target="https://en.wikipedia.org/wiki/Share_(finance)" TargetMode="External"/><Relationship Id="rId5" Type="http://schemas.openxmlformats.org/officeDocument/2006/relationships/image" Target="../media/image12.svg"/><Relationship Id="rId10" Type="http://schemas.openxmlformats.org/officeDocument/2006/relationships/hyperlink" Target="https://en.wikipedia.org/wiki/Equity_(finance)" TargetMode="External"/><Relationship Id="rId4" Type="http://schemas.openxmlformats.org/officeDocument/2006/relationships/image" Target="../media/image11.png"/><Relationship Id="rId9" Type="http://schemas.openxmlformats.org/officeDocument/2006/relationships/hyperlink" Target="https://en.wikipedia.org/wiki/Loan" TargetMode="External"/><Relationship Id="rId14" Type="http://schemas.openxmlformats.org/officeDocument/2006/relationships/hyperlink" Target="https://en.wikipedia.org/wiki/Forward_contrac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inglesiesollosgrandes.blogspot.com/2013/12/nelson-mandela-1918-2013.html" TargetMode="External"/><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www.merriam-webster.com/dictionary/pome"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
        <p:cNvGrpSpPr/>
        <p:nvPr/>
      </p:nvGrpSpPr>
      <p:grpSpPr>
        <a:xfrm>
          <a:off x="0" y="0"/>
          <a:ext cx="0" cy="0"/>
          <a:chOff x="0" y="0"/>
          <a:chExt cx="0" cy="0"/>
        </a:xfrm>
      </p:grpSpPr>
      <p:pic>
        <p:nvPicPr>
          <p:cNvPr id="27" name="Google Shape;27;p9"/>
          <p:cNvPicPr preferRelativeResize="0"/>
          <p:nvPr/>
        </p:nvPicPr>
        <p:blipFill>
          <a:blip r:embed="rId3">
            <a:alphaModFix/>
          </a:blip>
          <a:stretch>
            <a:fillRect/>
          </a:stretch>
        </p:blipFill>
        <p:spPr>
          <a:xfrm>
            <a:off x="12542520" y="7320715"/>
            <a:ext cx="5232178" cy="2996765"/>
          </a:xfrm>
          <a:prstGeom prst="rect">
            <a:avLst/>
          </a:prstGeom>
          <a:noFill/>
          <a:ln>
            <a:noFill/>
          </a:ln>
        </p:spPr>
      </p:pic>
      <p:pic>
        <p:nvPicPr>
          <p:cNvPr id="3" name="Immagine 2" descr="Bambini che giocano con strumenti">
            <a:extLst>
              <a:ext uri="{FF2B5EF4-FFF2-40B4-BE49-F238E27FC236}">
                <a16:creationId xmlns:a16="http://schemas.microsoft.com/office/drawing/2014/main" id="{B7527697-9262-6D80-1DBA-63B09F6F3ACA}"/>
              </a:ext>
            </a:extLst>
          </p:cNvPr>
          <p:cNvPicPr>
            <a:picLocks noChangeAspect="1"/>
          </p:cNvPicPr>
          <p:nvPr/>
        </p:nvPicPr>
        <p:blipFill>
          <a:blip r:embed="rId4"/>
          <a:stretch>
            <a:fillRect/>
          </a:stretch>
        </p:blipFill>
        <p:spPr>
          <a:xfrm>
            <a:off x="13529310" y="6461760"/>
            <a:ext cx="3713278" cy="2475519"/>
          </a:xfrm>
          <a:prstGeom prst="rect">
            <a:avLst/>
          </a:prstGeom>
        </p:spPr>
      </p:pic>
      <p:sp>
        <p:nvSpPr>
          <p:cNvPr id="4" name="CasellaDiTesto 3">
            <a:extLst>
              <a:ext uri="{FF2B5EF4-FFF2-40B4-BE49-F238E27FC236}">
                <a16:creationId xmlns:a16="http://schemas.microsoft.com/office/drawing/2014/main" id="{574F907F-35B4-7B41-4481-7D40A7A0A246}"/>
              </a:ext>
            </a:extLst>
          </p:cNvPr>
          <p:cNvSpPr txBox="1"/>
          <p:nvPr/>
        </p:nvSpPr>
        <p:spPr>
          <a:xfrm>
            <a:off x="1371600" y="1051560"/>
            <a:ext cx="14523720" cy="923330"/>
          </a:xfrm>
          <a:prstGeom prst="rect">
            <a:avLst/>
          </a:prstGeom>
          <a:noFill/>
        </p:spPr>
        <p:txBody>
          <a:bodyPr wrap="square" rtlCol="0">
            <a:spAutoFit/>
          </a:bodyPr>
          <a:lstStyle/>
          <a:p>
            <a:r>
              <a:rPr lang="en-US" sz="5400" b="1" dirty="0">
                <a:solidFill>
                  <a:srgbClr val="002060"/>
                </a:solidFill>
                <a:effectLst/>
                <a:latin typeface="+mj-lt"/>
                <a:ea typeface="Open Sans" panose="020B0606030504020204" pitchFamily="34" charset="0"/>
                <a:cs typeface="Open Sans" panose="020B0606030504020204" pitchFamily="34" charset="0"/>
              </a:rPr>
              <a:t>Financial Literacy Highlights and Clips </a:t>
            </a:r>
            <a:endParaRPr lang="it-IT" sz="5400" b="1" dirty="0">
              <a:latin typeface="+mj-lt"/>
              <a:ea typeface="Open Sans" panose="020B0606030504020204" pitchFamily="34" charset="0"/>
              <a:cs typeface="Open Sans" panose="020B0606030504020204" pitchFamily="34" charset="0"/>
            </a:endParaRPr>
          </a:p>
        </p:txBody>
      </p:sp>
      <p:sp>
        <p:nvSpPr>
          <p:cNvPr id="5" name="CasellaDiTesto 4">
            <a:extLst>
              <a:ext uri="{FF2B5EF4-FFF2-40B4-BE49-F238E27FC236}">
                <a16:creationId xmlns:a16="http://schemas.microsoft.com/office/drawing/2014/main" id="{A6A52CBE-F7D1-50E6-273B-625DB7F3B09D}"/>
              </a:ext>
            </a:extLst>
          </p:cNvPr>
          <p:cNvSpPr txBox="1"/>
          <p:nvPr/>
        </p:nvSpPr>
        <p:spPr>
          <a:xfrm>
            <a:off x="1493520" y="3215640"/>
            <a:ext cx="14980920" cy="2862322"/>
          </a:xfrm>
          <a:prstGeom prst="rect">
            <a:avLst/>
          </a:prstGeom>
          <a:noFill/>
        </p:spPr>
        <p:txBody>
          <a:bodyPr wrap="square" rtlCol="0">
            <a:spAutoFit/>
          </a:bodyPr>
          <a:lstStyle/>
          <a:p>
            <a:r>
              <a:rPr lang="it-IT" sz="6000" b="1" dirty="0" err="1">
                <a:solidFill>
                  <a:srgbClr val="FF0000"/>
                </a:solidFill>
                <a:latin typeface="+mj-lt"/>
                <a:ea typeface="Open Sans" panose="020B0606030504020204" pitchFamily="34" charset="0"/>
                <a:cs typeface="Open Sans" panose="020B0606030504020204" pitchFamily="34" charset="0"/>
              </a:rPr>
              <a:t>Let’s</a:t>
            </a:r>
            <a:r>
              <a:rPr lang="it-IT" sz="6000" b="1" dirty="0">
                <a:solidFill>
                  <a:srgbClr val="FF0000"/>
                </a:solidFill>
                <a:latin typeface="+mj-lt"/>
                <a:ea typeface="Open Sans" panose="020B0606030504020204" pitchFamily="34" charset="0"/>
                <a:cs typeface="Open Sans" panose="020B0606030504020204" pitchFamily="34" charset="0"/>
              </a:rPr>
              <a:t> start! </a:t>
            </a:r>
          </a:p>
          <a:p>
            <a:r>
              <a:rPr lang="it-IT" sz="6000" b="1" dirty="0">
                <a:solidFill>
                  <a:srgbClr val="FF0000"/>
                </a:solidFill>
                <a:latin typeface="+mj-lt"/>
                <a:ea typeface="Open Sans" panose="020B0606030504020204" pitchFamily="34" charset="0"/>
                <a:cs typeface="Open Sans" panose="020B0606030504020204" pitchFamily="34" charset="0"/>
              </a:rPr>
              <a:t>Students and Laura </a:t>
            </a:r>
            <a:r>
              <a:rPr lang="it-IT" sz="6000" b="1" dirty="0" err="1">
                <a:solidFill>
                  <a:srgbClr val="FF0000"/>
                </a:solidFill>
                <a:latin typeface="+mj-lt"/>
                <a:ea typeface="Open Sans" panose="020B0606030504020204" pitchFamily="34" charset="0"/>
                <a:cs typeface="Open Sans" panose="020B0606030504020204" pitchFamily="34" charset="0"/>
              </a:rPr>
              <a:t>will</a:t>
            </a:r>
            <a:r>
              <a:rPr lang="it-IT" sz="6000" b="1" dirty="0">
                <a:solidFill>
                  <a:srgbClr val="FF0000"/>
                </a:solidFill>
                <a:latin typeface="+mj-lt"/>
                <a:ea typeface="Open Sans" panose="020B0606030504020204" pitchFamily="34" charset="0"/>
                <a:cs typeface="Open Sans" panose="020B0606030504020204" pitchFamily="34" charset="0"/>
              </a:rPr>
              <a:t> </a:t>
            </a:r>
            <a:r>
              <a:rPr lang="it-IT" sz="6000" b="1" dirty="0" err="1">
                <a:solidFill>
                  <a:srgbClr val="FF0000"/>
                </a:solidFill>
                <a:latin typeface="+mj-lt"/>
                <a:ea typeface="Open Sans" panose="020B0606030504020204" pitchFamily="34" charset="0"/>
                <a:cs typeface="Open Sans" panose="020B0606030504020204" pitchFamily="34" charset="0"/>
              </a:rPr>
              <a:t>find</a:t>
            </a:r>
            <a:r>
              <a:rPr lang="it-IT" sz="6000" b="1" dirty="0">
                <a:solidFill>
                  <a:srgbClr val="FF0000"/>
                </a:solidFill>
                <a:latin typeface="+mj-lt"/>
                <a:ea typeface="Open Sans" panose="020B0606030504020204" pitchFamily="34" charset="0"/>
                <a:cs typeface="Open Sans" panose="020B0606030504020204" pitchFamily="34" charset="0"/>
              </a:rPr>
              <a:t> out </a:t>
            </a:r>
            <a:r>
              <a:rPr lang="it-IT" sz="6000" b="1" dirty="0" err="1">
                <a:solidFill>
                  <a:srgbClr val="FF0000"/>
                </a:solidFill>
                <a:latin typeface="+mj-lt"/>
                <a:ea typeface="Open Sans" panose="020B0606030504020204" pitchFamily="34" charset="0"/>
                <a:cs typeface="Open Sans" panose="020B0606030504020204" pitchFamily="34" charset="0"/>
              </a:rPr>
              <a:t>what</a:t>
            </a:r>
            <a:r>
              <a:rPr lang="it-IT" sz="6000" b="1" dirty="0">
                <a:solidFill>
                  <a:srgbClr val="FF0000"/>
                </a:solidFill>
                <a:latin typeface="+mj-lt"/>
                <a:ea typeface="Open Sans" panose="020B0606030504020204" pitchFamily="34" charset="0"/>
                <a:cs typeface="Open Sans" panose="020B0606030504020204" pitchFamily="34" charset="0"/>
              </a:rPr>
              <a:t> </a:t>
            </a:r>
            <a:r>
              <a:rPr lang="it-IT" sz="6000" b="1" dirty="0" err="1">
                <a:solidFill>
                  <a:srgbClr val="FF0000"/>
                </a:solidFill>
                <a:latin typeface="+mj-lt"/>
                <a:ea typeface="Open Sans" panose="020B0606030504020204" pitchFamily="34" charset="0"/>
                <a:cs typeface="Open Sans" panose="020B0606030504020204" pitchFamily="34" charset="0"/>
              </a:rPr>
              <a:t>we</a:t>
            </a:r>
            <a:r>
              <a:rPr lang="it-IT" sz="6000" b="1" dirty="0">
                <a:solidFill>
                  <a:srgbClr val="FF0000"/>
                </a:solidFill>
                <a:latin typeface="+mj-lt"/>
                <a:ea typeface="Open Sans" panose="020B0606030504020204" pitchFamily="34" charset="0"/>
                <a:cs typeface="Open Sans" panose="020B0606030504020204" pitchFamily="34" charset="0"/>
              </a:rPr>
              <a:t> are </a:t>
            </a:r>
            <a:r>
              <a:rPr lang="it-IT" sz="6000" b="1" dirty="0" err="1">
                <a:solidFill>
                  <a:srgbClr val="FF0000"/>
                </a:solidFill>
                <a:latin typeface="+mj-lt"/>
                <a:ea typeface="Open Sans" panose="020B0606030504020204" pitchFamily="34" charset="0"/>
                <a:cs typeface="Open Sans" panose="020B0606030504020204" pitchFamily="34" charset="0"/>
              </a:rPr>
              <a:t>talking</a:t>
            </a:r>
            <a:r>
              <a:rPr lang="it-IT" sz="6000" b="1" dirty="0">
                <a:solidFill>
                  <a:srgbClr val="FF0000"/>
                </a:solidFill>
                <a:latin typeface="+mj-lt"/>
                <a:ea typeface="Open Sans" panose="020B0606030504020204" pitchFamily="34" charset="0"/>
                <a:cs typeface="Open Sans" panose="020B0606030504020204" pitchFamily="34" charset="0"/>
              </a:rPr>
              <a:t> </a:t>
            </a:r>
            <a:r>
              <a:rPr lang="it-IT" sz="6000" b="1" dirty="0" err="1">
                <a:solidFill>
                  <a:srgbClr val="FF0000"/>
                </a:solidFill>
                <a:latin typeface="+mj-lt"/>
                <a:ea typeface="Open Sans" panose="020B0606030504020204" pitchFamily="34" charset="0"/>
                <a:cs typeface="Open Sans" panose="020B0606030504020204" pitchFamily="34" charset="0"/>
              </a:rPr>
              <a:t>about</a:t>
            </a:r>
            <a:r>
              <a:rPr lang="it-IT" sz="6000" b="1" dirty="0">
                <a:solidFill>
                  <a:srgbClr val="FF0000"/>
                </a:solidFill>
                <a:latin typeface="+mj-lt"/>
                <a:ea typeface="Open Sans" panose="020B0606030504020204" pitchFamily="34" charset="0"/>
                <a:cs typeface="Open Sans" panose="020B0606030504020204" pitchFamily="34" charset="0"/>
              </a:rPr>
              <a:t> </a:t>
            </a:r>
          </a:p>
        </p:txBody>
      </p:sp>
      <p:sp>
        <p:nvSpPr>
          <p:cNvPr id="6" name="CasellaDiTesto 5">
            <a:extLst>
              <a:ext uri="{FF2B5EF4-FFF2-40B4-BE49-F238E27FC236}">
                <a16:creationId xmlns:a16="http://schemas.microsoft.com/office/drawing/2014/main" id="{87592321-F408-4845-117B-B6AE3E36C81B}"/>
              </a:ext>
            </a:extLst>
          </p:cNvPr>
          <p:cNvSpPr txBox="1"/>
          <p:nvPr/>
        </p:nvSpPr>
        <p:spPr>
          <a:xfrm>
            <a:off x="1493519" y="6602931"/>
            <a:ext cx="8115701" cy="584775"/>
          </a:xfrm>
          <a:prstGeom prst="rect">
            <a:avLst/>
          </a:prstGeom>
          <a:noFill/>
        </p:spPr>
        <p:txBody>
          <a:bodyPr wrap="square" rtlCol="0">
            <a:spAutoFit/>
          </a:bodyPr>
          <a:lstStyle/>
          <a:p>
            <a:r>
              <a:rPr lang="it-IT" sz="3200" b="1" dirty="0">
                <a:latin typeface="+mn-lt"/>
                <a:ea typeface="Open Sans" panose="020B0606030504020204" pitchFamily="34" charset="0"/>
                <a:cs typeface="Open Sans" panose="020B0606030504020204" pitchFamily="34" charset="0"/>
              </a:rPr>
              <a:t>Laura Piatti </a:t>
            </a:r>
            <a:r>
              <a:rPr lang="it-IT" sz="3200" dirty="0">
                <a:latin typeface="+mn-lt"/>
                <a:ea typeface="Open Sans" panose="020B0606030504020204" pitchFamily="34" charset="0"/>
                <a:cs typeface="Open Sans" panose="020B0606030504020204" pitchFamily="34" charset="0"/>
              </a:rPr>
              <a:t>–  Turin, 13 November 2023</a:t>
            </a:r>
          </a:p>
        </p:txBody>
      </p:sp>
      <p:pic>
        <p:nvPicPr>
          <p:cNvPr id="7" name="Immagine 6">
            <a:extLst>
              <a:ext uri="{FF2B5EF4-FFF2-40B4-BE49-F238E27FC236}">
                <a16:creationId xmlns:a16="http://schemas.microsoft.com/office/drawing/2014/main" id="{54123734-A4E7-0168-6D17-D50EE61F979B}"/>
              </a:ext>
            </a:extLst>
          </p:cNvPr>
          <p:cNvPicPr>
            <a:picLocks noChangeAspect="1"/>
          </p:cNvPicPr>
          <p:nvPr/>
        </p:nvPicPr>
        <p:blipFill>
          <a:blip r:embed="rId5"/>
          <a:stretch>
            <a:fillRect/>
          </a:stretch>
        </p:blipFill>
        <p:spPr>
          <a:xfrm>
            <a:off x="825246" y="7555832"/>
            <a:ext cx="9794628" cy="2203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p10">
            <a:extLst>
              <a:ext uri="{FF2B5EF4-FFF2-40B4-BE49-F238E27FC236}">
                <a16:creationId xmlns:a16="http://schemas.microsoft.com/office/drawing/2014/main" id="{500501B0-8BDF-EAF9-C4D6-5500C5F94F7D}"/>
              </a:ext>
            </a:extLst>
          </p:cNvPr>
          <p:cNvSpPr txBox="1"/>
          <p:nvPr/>
        </p:nvSpPr>
        <p:spPr>
          <a:xfrm>
            <a:off x="841624" y="885350"/>
            <a:ext cx="1619743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rgbClr val="00B050"/>
                </a:solidFill>
                <a:latin typeface="+mj-lt"/>
                <a:ea typeface="Open Sans"/>
                <a:cs typeface="Open Sans"/>
                <a:sym typeface="Open Sans"/>
              </a:rPr>
              <a:t>WHAT IS THIS? </a:t>
            </a:r>
            <a:endParaRPr sz="5400" b="1" dirty="0">
              <a:solidFill>
                <a:srgbClr val="00B050"/>
              </a:solidFill>
              <a:latin typeface="+mj-lt"/>
              <a:ea typeface="Open Sans"/>
              <a:cs typeface="Open Sans"/>
              <a:sym typeface="Open Sans"/>
            </a:endParaRPr>
          </a:p>
        </p:txBody>
      </p:sp>
      <p:pic>
        <p:nvPicPr>
          <p:cNvPr id="1026" name="Picture 2">
            <a:extLst>
              <a:ext uri="{FF2B5EF4-FFF2-40B4-BE49-F238E27FC236}">
                <a16:creationId xmlns:a16="http://schemas.microsoft.com/office/drawing/2014/main" id="{56CA4DC1-4472-1E90-8FD5-B8EF99A2A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683" y="2976563"/>
            <a:ext cx="6096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23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1539239" y="915291"/>
            <a:ext cx="16197439" cy="1608900"/>
          </a:xfrm>
          <a:prstGeom prst="rect">
            <a:avLst/>
          </a:prstGeom>
          <a:noFill/>
          <a:ln>
            <a:noFill/>
          </a:ln>
        </p:spPr>
        <p:txBody>
          <a:bodyPr spcFirstLastPara="1" wrap="square" lIns="91425" tIns="91425" rIns="91425" bIns="91425" anchor="t" anchorCtr="0">
            <a:noAutofit/>
          </a:bodyPr>
          <a:lstStyle/>
          <a:p>
            <a:pPr lvl="0"/>
            <a:r>
              <a:rPr lang="it-IT" sz="5400" b="1" dirty="0">
                <a:solidFill>
                  <a:srgbClr val="00B050"/>
                </a:solidFill>
                <a:ea typeface="Open Sans"/>
                <a:cs typeface="Open Sans"/>
                <a:sym typeface="Open Sans"/>
              </a:rPr>
              <a:t>MEANS OF PAYMENT – cards – some keywords</a:t>
            </a: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2867343"/>
            <a:ext cx="14147924" cy="2862322"/>
          </a:xfrm>
          <a:prstGeom prst="rect">
            <a:avLst/>
          </a:prstGeom>
          <a:noFill/>
        </p:spPr>
        <p:txBody>
          <a:bodyPr wrap="square" rtlCol="0">
            <a:spAutoFit/>
          </a:bodyPr>
          <a:lstStyle/>
          <a:p>
            <a:pPr algn="just">
              <a:defRPr/>
            </a:pPr>
            <a:r>
              <a:rPr lang="en-US" sz="6000" b="1" i="1" dirty="0">
                <a:solidFill>
                  <a:schemeClr val="accent4">
                    <a:lumMod val="75000"/>
                  </a:schemeClr>
                </a:solidFill>
                <a:latin typeface="+mn-lt"/>
              </a:rPr>
              <a:t>FEES</a:t>
            </a:r>
          </a:p>
          <a:p>
            <a:pPr marL="342900" indent="-342900" algn="just">
              <a:buFont typeface="Wingdings" charset="2"/>
              <a:buAutoNum type="arabicPeriod"/>
              <a:defRPr/>
            </a:pPr>
            <a:endParaRPr lang="en-US" sz="6000" b="1" i="1" dirty="0">
              <a:solidFill>
                <a:schemeClr val="accent4">
                  <a:lumMod val="75000"/>
                </a:schemeClr>
              </a:solidFill>
            </a:endParaRPr>
          </a:p>
          <a:p>
            <a:pPr marL="342900" indent="-342900" algn="just">
              <a:buFont typeface="Wingdings" charset="2"/>
              <a:buAutoNum type="arabicPeriod"/>
              <a:defRPr/>
            </a:pPr>
            <a:endParaRPr lang="en-US" sz="6000" b="1" i="1" dirty="0">
              <a:solidFill>
                <a:schemeClr val="accent4">
                  <a:lumMod val="75000"/>
                </a:schemeClr>
              </a:solidFill>
            </a:endParaRPr>
          </a:p>
        </p:txBody>
      </p:sp>
      <p:sp>
        <p:nvSpPr>
          <p:cNvPr id="4" name="CasellaDiTesto 3">
            <a:extLst>
              <a:ext uri="{FF2B5EF4-FFF2-40B4-BE49-F238E27FC236}">
                <a16:creationId xmlns:a16="http://schemas.microsoft.com/office/drawing/2014/main" id="{56FCF5EF-E47F-1680-0A1E-5DC93679E985}"/>
              </a:ext>
            </a:extLst>
          </p:cNvPr>
          <p:cNvSpPr txBox="1"/>
          <p:nvPr/>
        </p:nvSpPr>
        <p:spPr>
          <a:xfrm>
            <a:off x="1722120" y="4450080"/>
            <a:ext cx="5171528" cy="1015663"/>
          </a:xfrm>
          <a:prstGeom prst="rect">
            <a:avLst/>
          </a:prstGeom>
          <a:noFill/>
        </p:spPr>
        <p:txBody>
          <a:bodyPr wrap="square" rtlCol="0">
            <a:spAutoFit/>
          </a:bodyPr>
          <a:lstStyle/>
          <a:p>
            <a:r>
              <a:rPr lang="it-IT" sz="6000" b="1" i="1" dirty="0">
                <a:solidFill>
                  <a:schemeClr val="accent4">
                    <a:lumMod val="75000"/>
                  </a:schemeClr>
                </a:solidFill>
              </a:rPr>
              <a:t>Credit cost</a:t>
            </a:r>
          </a:p>
        </p:txBody>
      </p:sp>
      <p:sp>
        <p:nvSpPr>
          <p:cNvPr id="5" name="CasellaDiTesto 4">
            <a:extLst>
              <a:ext uri="{FF2B5EF4-FFF2-40B4-BE49-F238E27FC236}">
                <a16:creationId xmlns:a16="http://schemas.microsoft.com/office/drawing/2014/main" id="{FDB67314-7913-251B-65B8-30F4578FD0C1}"/>
              </a:ext>
            </a:extLst>
          </p:cNvPr>
          <p:cNvSpPr txBox="1"/>
          <p:nvPr/>
        </p:nvSpPr>
        <p:spPr>
          <a:xfrm>
            <a:off x="5242559" y="3672840"/>
            <a:ext cx="5403719" cy="1015663"/>
          </a:xfrm>
          <a:prstGeom prst="rect">
            <a:avLst/>
          </a:prstGeom>
          <a:noFill/>
        </p:spPr>
        <p:txBody>
          <a:bodyPr wrap="square" rtlCol="0">
            <a:spAutoFit/>
          </a:bodyPr>
          <a:lstStyle/>
          <a:p>
            <a:r>
              <a:rPr lang="it-IT" sz="6000" b="1" i="1" dirty="0">
                <a:solidFill>
                  <a:schemeClr val="accent4">
                    <a:lumMod val="75000"/>
                  </a:schemeClr>
                </a:solidFill>
              </a:rPr>
              <a:t>CASH</a:t>
            </a:r>
          </a:p>
        </p:txBody>
      </p:sp>
      <p:sp>
        <p:nvSpPr>
          <p:cNvPr id="7" name="CasellaDiTesto 6">
            <a:extLst>
              <a:ext uri="{FF2B5EF4-FFF2-40B4-BE49-F238E27FC236}">
                <a16:creationId xmlns:a16="http://schemas.microsoft.com/office/drawing/2014/main" id="{C50BE0DA-822B-6A99-6C65-6E2DDC73C2FC}"/>
              </a:ext>
            </a:extLst>
          </p:cNvPr>
          <p:cNvSpPr txBox="1"/>
          <p:nvPr/>
        </p:nvSpPr>
        <p:spPr>
          <a:xfrm>
            <a:off x="1539239" y="6096000"/>
            <a:ext cx="4833795" cy="1015663"/>
          </a:xfrm>
          <a:prstGeom prst="rect">
            <a:avLst/>
          </a:prstGeom>
          <a:noFill/>
        </p:spPr>
        <p:txBody>
          <a:bodyPr wrap="square" rtlCol="0">
            <a:spAutoFit/>
          </a:bodyPr>
          <a:lstStyle/>
          <a:p>
            <a:r>
              <a:rPr lang="it-IT" sz="6000" b="1" i="1" dirty="0" err="1">
                <a:solidFill>
                  <a:schemeClr val="accent4">
                    <a:lumMod val="75000"/>
                  </a:schemeClr>
                </a:solidFill>
              </a:rPr>
              <a:t>overdrafts</a:t>
            </a:r>
            <a:endParaRPr lang="it-IT" sz="6000" b="1" i="1" dirty="0">
              <a:solidFill>
                <a:schemeClr val="accent4">
                  <a:lumMod val="75000"/>
                </a:schemeClr>
              </a:solidFill>
            </a:endParaRPr>
          </a:p>
        </p:txBody>
      </p:sp>
      <p:sp>
        <p:nvSpPr>
          <p:cNvPr id="9" name="CasellaDiTesto 8">
            <a:extLst>
              <a:ext uri="{FF2B5EF4-FFF2-40B4-BE49-F238E27FC236}">
                <a16:creationId xmlns:a16="http://schemas.microsoft.com/office/drawing/2014/main" id="{1289D500-90D8-FE2D-B274-1E75A3D08322}"/>
              </a:ext>
            </a:extLst>
          </p:cNvPr>
          <p:cNvSpPr txBox="1"/>
          <p:nvPr/>
        </p:nvSpPr>
        <p:spPr>
          <a:xfrm>
            <a:off x="7970520" y="4632960"/>
            <a:ext cx="3989464" cy="1938992"/>
          </a:xfrm>
          <a:prstGeom prst="rect">
            <a:avLst/>
          </a:prstGeom>
          <a:noFill/>
        </p:spPr>
        <p:txBody>
          <a:bodyPr wrap="square" rtlCol="0">
            <a:spAutoFit/>
          </a:bodyPr>
          <a:lstStyle/>
          <a:p>
            <a:r>
              <a:rPr lang="it-IT" sz="6000" b="1" i="1" dirty="0" err="1">
                <a:solidFill>
                  <a:schemeClr val="accent4">
                    <a:lumMod val="75000"/>
                  </a:schemeClr>
                </a:solidFill>
              </a:rPr>
              <a:t>Withdraw</a:t>
            </a:r>
            <a:r>
              <a:rPr lang="it-IT" sz="6000" b="1" i="1" dirty="0">
                <a:solidFill>
                  <a:schemeClr val="accent4">
                    <a:lumMod val="75000"/>
                  </a:schemeClr>
                </a:solidFill>
              </a:rPr>
              <a:t> </a:t>
            </a:r>
            <a:r>
              <a:rPr lang="it-IT" sz="6000" b="1" i="1" dirty="0" err="1">
                <a:solidFill>
                  <a:schemeClr val="accent4">
                    <a:lumMod val="75000"/>
                  </a:schemeClr>
                </a:solidFill>
              </a:rPr>
              <a:t>currency</a:t>
            </a:r>
            <a:endParaRPr lang="it-IT" sz="6000" b="1" i="1" dirty="0">
              <a:solidFill>
                <a:schemeClr val="accent4">
                  <a:lumMod val="75000"/>
                </a:schemeClr>
              </a:solidFill>
            </a:endParaRPr>
          </a:p>
        </p:txBody>
      </p:sp>
      <p:sp>
        <p:nvSpPr>
          <p:cNvPr id="10" name="CasellaDiTesto 9">
            <a:extLst>
              <a:ext uri="{FF2B5EF4-FFF2-40B4-BE49-F238E27FC236}">
                <a16:creationId xmlns:a16="http://schemas.microsoft.com/office/drawing/2014/main" id="{E8C5D06F-B1FD-BE3A-1B79-E62A1A09DFE4}"/>
              </a:ext>
            </a:extLst>
          </p:cNvPr>
          <p:cNvSpPr txBox="1"/>
          <p:nvPr/>
        </p:nvSpPr>
        <p:spPr>
          <a:xfrm>
            <a:off x="10058399" y="2118360"/>
            <a:ext cx="5403719" cy="1938992"/>
          </a:xfrm>
          <a:prstGeom prst="rect">
            <a:avLst/>
          </a:prstGeom>
          <a:noFill/>
        </p:spPr>
        <p:txBody>
          <a:bodyPr wrap="square" rtlCol="0">
            <a:spAutoFit/>
          </a:bodyPr>
          <a:lstStyle/>
          <a:p>
            <a:r>
              <a:rPr lang="it-IT" sz="6000" b="1" i="1" dirty="0">
                <a:solidFill>
                  <a:schemeClr val="accent4">
                    <a:lumMod val="75000"/>
                  </a:schemeClr>
                </a:solidFill>
              </a:rPr>
              <a:t>RUNNING FEES </a:t>
            </a:r>
          </a:p>
        </p:txBody>
      </p:sp>
      <p:sp>
        <p:nvSpPr>
          <p:cNvPr id="12" name="CasellaDiTesto 11">
            <a:extLst>
              <a:ext uri="{FF2B5EF4-FFF2-40B4-BE49-F238E27FC236}">
                <a16:creationId xmlns:a16="http://schemas.microsoft.com/office/drawing/2014/main" id="{CE33A3B3-D243-CA64-EE78-DA808D7D7427}"/>
              </a:ext>
            </a:extLst>
          </p:cNvPr>
          <p:cNvSpPr txBox="1"/>
          <p:nvPr/>
        </p:nvSpPr>
        <p:spPr>
          <a:xfrm>
            <a:off x="12999719" y="5745480"/>
            <a:ext cx="3989463" cy="1938992"/>
          </a:xfrm>
          <a:prstGeom prst="rect">
            <a:avLst/>
          </a:prstGeom>
          <a:noFill/>
        </p:spPr>
        <p:txBody>
          <a:bodyPr wrap="square" rtlCol="0">
            <a:spAutoFit/>
          </a:bodyPr>
          <a:lstStyle/>
          <a:p>
            <a:r>
              <a:rPr lang="it-IT" sz="6000" b="1" i="1" dirty="0">
                <a:solidFill>
                  <a:schemeClr val="accent4">
                    <a:lumMod val="75000"/>
                  </a:schemeClr>
                </a:solidFill>
              </a:rPr>
              <a:t>Revolving card</a:t>
            </a:r>
          </a:p>
        </p:txBody>
      </p:sp>
      <p:sp>
        <p:nvSpPr>
          <p:cNvPr id="13" name="CasellaDiTesto 12">
            <a:extLst>
              <a:ext uri="{FF2B5EF4-FFF2-40B4-BE49-F238E27FC236}">
                <a16:creationId xmlns:a16="http://schemas.microsoft.com/office/drawing/2014/main" id="{075D795C-9D4D-57FE-6950-E5F28AABF2A4}"/>
              </a:ext>
            </a:extLst>
          </p:cNvPr>
          <p:cNvSpPr txBox="1"/>
          <p:nvPr/>
        </p:nvSpPr>
        <p:spPr>
          <a:xfrm>
            <a:off x="11231879" y="8095417"/>
            <a:ext cx="5298177" cy="923330"/>
          </a:xfrm>
          <a:prstGeom prst="rect">
            <a:avLst/>
          </a:prstGeom>
          <a:noFill/>
        </p:spPr>
        <p:txBody>
          <a:bodyPr wrap="square" rtlCol="0">
            <a:spAutoFit/>
          </a:bodyPr>
          <a:lstStyle/>
          <a:p>
            <a:r>
              <a:rPr lang="it-IT" sz="5400" b="1" i="1" dirty="0">
                <a:solidFill>
                  <a:schemeClr val="accent4">
                    <a:lumMod val="75000"/>
                  </a:schemeClr>
                </a:solidFill>
              </a:rPr>
              <a:t>balance</a:t>
            </a:r>
          </a:p>
        </p:txBody>
      </p:sp>
      <p:sp>
        <p:nvSpPr>
          <p:cNvPr id="14" name="CasellaDiTesto 13">
            <a:extLst>
              <a:ext uri="{FF2B5EF4-FFF2-40B4-BE49-F238E27FC236}">
                <a16:creationId xmlns:a16="http://schemas.microsoft.com/office/drawing/2014/main" id="{CAFDD846-FF04-0E62-F775-FD4835AB3821}"/>
              </a:ext>
            </a:extLst>
          </p:cNvPr>
          <p:cNvSpPr txBox="1"/>
          <p:nvPr/>
        </p:nvSpPr>
        <p:spPr>
          <a:xfrm>
            <a:off x="2621279" y="7193280"/>
            <a:ext cx="4833795" cy="1015663"/>
          </a:xfrm>
          <a:prstGeom prst="rect">
            <a:avLst/>
          </a:prstGeom>
          <a:noFill/>
        </p:spPr>
        <p:txBody>
          <a:bodyPr wrap="square" rtlCol="0">
            <a:spAutoFit/>
          </a:bodyPr>
          <a:lstStyle/>
          <a:p>
            <a:r>
              <a:rPr lang="it-IT" sz="6000" b="1" i="1" dirty="0">
                <a:solidFill>
                  <a:schemeClr val="accent4">
                    <a:lumMod val="75000"/>
                  </a:schemeClr>
                </a:solidFill>
              </a:rPr>
              <a:t>Step up rate</a:t>
            </a:r>
          </a:p>
        </p:txBody>
      </p:sp>
    </p:spTree>
    <p:extLst>
      <p:ext uri="{BB962C8B-B14F-4D97-AF65-F5344CB8AC3E}">
        <p14:creationId xmlns:p14="http://schemas.microsoft.com/office/powerpoint/2010/main" val="9349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663205" y="931070"/>
            <a:ext cx="1619743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3200" b="1" dirty="0">
                <a:solidFill>
                  <a:srgbClr val="00B050"/>
                </a:solidFill>
                <a:latin typeface="+mj-lt"/>
                <a:ea typeface="Open Sans"/>
                <a:cs typeface="Open Sans"/>
                <a:sym typeface="Open Sans"/>
              </a:rPr>
              <a:t>DEFINE MEANS OF PAYMENT: DEBIT, CREDIT, PRE-PAID, REVOLVING CARDS</a:t>
            </a:r>
          </a:p>
          <a:p>
            <a:pPr marL="0" lvl="0" indent="0" algn="l" rtl="0">
              <a:spcBef>
                <a:spcPts val="0"/>
              </a:spcBef>
              <a:spcAft>
                <a:spcPts val="0"/>
              </a:spcAft>
              <a:buNone/>
            </a:pPr>
            <a:endParaRPr sz="5400" b="1" dirty="0">
              <a:solidFill>
                <a:srgbClr val="434343"/>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076836" y="2013903"/>
            <a:ext cx="16327244" cy="7971413"/>
          </a:xfrm>
          <a:prstGeom prst="rect">
            <a:avLst/>
          </a:prstGeom>
          <a:noFill/>
        </p:spPr>
        <p:txBody>
          <a:bodyPr wrap="square" rtlCol="0">
            <a:spAutoFit/>
          </a:bodyPr>
          <a:lstStyle/>
          <a:p>
            <a:pPr algn="just">
              <a:buFont typeface="Arial" panose="020B0604020202020204" pitchFamily="34" charset="0"/>
              <a:buChar char="•"/>
            </a:pPr>
            <a:r>
              <a:rPr lang="en-US" sz="4400" b="1" i="0" dirty="0">
                <a:solidFill>
                  <a:srgbClr val="111111"/>
                </a:solidFill>
                <a:effectLst/>
                <a:latin typeface="+mn-lt"/>
              </a:rPr>
              <a:t>Debit and credit cards both allow cardholders to obtain cash and make purchases.</a:t>
            </a:r>
          </a:p>
          <a:p>
            <a:pPr algn="just">
              <a:buFont typeface="Arial" panose="020B0604020202020204" pitchFamily="34" charset="0"/>
              <a:buChar char="•"/>
            </a:pPr>
            <a:r>
              <a:rPr lang="en-US" sz="4400" b="1" i="0" dirty="0">
                <a:solidFill>
                  <a:srgbClr val="111111"/>
                </a:solidFill>
                <a:effectLst/>
                <a:latin typeface="+mn-lt"/>
              </a:rPr>
              <a:t>Debit cards are linked to the user's bank account and limited by how much money is in there. With a debit card, you are spending money you have in your bank or credit union account.</a:t>
            </a:r>
          </a:p>
          <a:p>
            <a:pPr algn="just">
              <a:buFont typeface="Arial" panose="020B0604020202020204" pitchFamily="34" charset="0"/>
              <a:buChar char="•"/>
            </a:pPr>
            <a:r>
              <a:rPr lang="en-US" sz="4400" b="1" i="0" dirty="0">
                <a:solidFill>
                  <a:srgbClr val="111111"/>
                </a:solidFill>
                <a:effectLst/>
                <a:latin typeface="+mn-lt"/>
              </a:rPr>
              <a:t>Credit cards provide the user with a line of credit that they can borrow against as needed and pay back later; the user must have a bank account with a fixed, positive balance</a:t>
            </a:r>
          </a:p>
          <a:p>
            <a:pPr algn="just">
              <a:buFont typeface="Arial" panose="020B0604020202020204" pitchFamily="34" charset="0"/>
              <a:buChar char="•"/>
            </a:pPr>
            <a:r>
              <a:rPr lang="en-US" sz="4400" b="1" i="0" dirty="0">
                <a:solidFill>
                  <a:srgbClr val="111111"/>
                </a:solidFill>
                <a:effectLst/>
                <a:latin typeface="+mn-lt"/>
              </a:rPr>
              <a:t>Credit cards charge interest on the money the cardholder borrows (unless it's paid back within the grace period).</a:t>
            </a:r>
          </a:p>
          <a:p>
            <a:pPr algn="l"/>
            <a:endParaRPr lang="en-US" sz="2800" b="0" i="0" dirty="0">
              <a:solidFill>
                <a:srgbClr val="111111"/>
              </a:solidFill>
              <a:effectLst/>
              <a:latin typeface="+mn-lt"/>
            </a:endParaRPr>
          </a:p>
        </p:txBody>
      </p:sp>
    </p:spTree>
    <p:extLst>
      <p:ext uri="{BB962C8B-B14F-4D97-AF65-F5344CB8AC3E}">
        <p14:creationId xmlns:p14="http://schemas.microsoft.com/office/powerpoint/2010/main" val="353711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663205" y="931070"/>
            <a:ext cx="1619743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3200" b="1" dirty="0">
                <a:solidFill>
                  <a:srgbClr val="00B050"/>
                </a:solidFill>
                <a:latin typeface="+mj-lt"/>
                <a:ea typeface="Open Sans"/>
                <a:cs typeface="Open Sans"/>
                <a:sym typeface="Open Sans"/>
              </a:rPr>
              <a:t>DEFINE MEANS OF PAYMENT: DEBIT, CREDIT, PRE-PAID, REVOLVING CARDS</a:t>
            </a:r>
          </a:p>
          <a:p>
            <a:pPr marL="0" lvl="0" indent="0" algn="l" rtl="0">
              <a:spcBef>
                <a:spcPts val="0"/>
              </a:spcBef>
              <a:spcAft>
                <a:spcPts val="0"/>
              </a:spcAft>
              <a:buNone/>
            </a:pPr>
            <a:endParaRPr sz="5400" b="1" dirty="0">
              <a:solidFill>
                <a:srgbClr val="434343"/>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076836" y="2013903"/>
            <a:ext cx="16327244" cy="8833187"/>
          </a:xfrm>
          <a:prstGeom prst="rect">
            <a:avLst/>
          </a:prstGeom>
          <a:noFill/>
        </p:spPr>
        <p:txBody>
          <a:bodyPr wrap="square" rtlCol="0">
            <a:spAutoFit/>
          </a:bodyPr>
          <a:lstStyle/>
          <a:p>
            <a:pPr algn="l">
              <a:buFont typeface="Arial" panose="020B0604020202020204" pitchFamily="34" charset="0"/>
              <a:buChar char="•"/>
            </a:pPr>
            <a:r>
              <a:rPr lang="en-US" sz="3600" b="1" i="0" dirty="0">
                <a:solidFill>
                  <a:srgbClr val="111111"/>
                </a:solidFill>
                <a:effectLst/>
                <a:latin typeface="+mn-lt"/>
              </a:rPr>
              <a:t>A prepaid card is not linked to a bank account. Instead, you put money into the card account, sometimes called loading money onto the card, before you can spend it. </a:t>
            </a:r>
          </a:p>
          <a:p>
            <a:pPr algn="l">
              <a:buFont typeface="Arial" panose="020B0604020202020204" pitchFamily="34" charset="0"/>
              <a:buChar char="•"/>
            </a:pPr>
            <a:r>
              <a:rPr lang="en-US" sz="3600" b="1" i="0" dirty="0">
                <a:solidFill>
                  <a:srgbClr val="111111"/>
                </a:solidFill>
                <a:effectLst/>
                <a:latin typeface="+mn-lt"/>
              </a:rPr>
              <a:t>Generally, with prepaid cards and debit cards, you can’t spend more than you have loaded on the card or than you have in your account. If you try to spend more, the transaction is denied. </a:t>
            </a:r>
          </a:p>
          <a:p>
            <a:pPr algn="l">
              <a:buFont typeface="Arial" panose="020B0604020202020204" pitchFamily="34" charset="0"/>
              <a:buChar char="•"/>
            </a:pPr>
            <a:r>
              <a:rPr lang="en-US" sz="3600" b="1" i="0" dirty="0">
                <a:solidFill>
                  <a:srgbClr val="111111"/>
                </a:solidFill>
                <a:effectLst/>
                <a:latin typeface="+mn-lt"/>
              </a:rPr>
              <a:t>However, some bank allow you to make overdrafts, and so do some prepaid cards. Overdrafts allow you to overspend, and then you must replace the money. Plus, you have to pay an overdraft fee for each transaction that overdraws your account (so-called revolving cards).</a:t>
            </a:r>
          </a:p>
          <a:p>
            <a:pPr algn="l">
              <a:buFont typeface="Arial" panose="020B0604020202020204" pitchFamily="34" charset="0"/>
              <a:buChar char="•"/>
            </a:pPr>
            <a:endParaRPr lang="en-US" sz="3600" b="1" dirty="0">
              <a:solidFill>
                <a:srgbClr val="111111"/>
              </a:solidFill>
              <a:latin typeface="+mn-lt"/>
            </a:endParaRPr>
          </a:p>
          <a:p>
            <a:pPr algn="just">
              <a:defRPr/>
            </a:pPr>
            <a:r>
              <a:rPr lang="en-US" sz="3600" b="1" dirty="0">
                <a:solidFill>
                  <a:srgbClr val="00B050"/>
                </a:solidFill>
                <a:latin typeface="+mn-lt"/>
              </a:rPr>
              <a:t>RATE THE DEFINITION:</a:t>
            </a:r>
          </a:p>
          <a:p>
            <a:pPr marL="742950" indent="-742950" algn="just">
              <a:buAutoNum type="arabicPeriod"/>
              <a:defRPr/>
            </a:pPr>
            <a:r>
              <a:rPr lang="en-US" sz="3600" b="1" dirty="0">
                <a:solidFill>
                  <a:srgbClr val="00B050"/>
                </a:solidFill>
                <a:latin typeface="+mn-lt"/>
              </a:rPr>
              <a:t>Easy to give and understand</a:t>
            </a:r>
          </a:p>
          <a:p>
            <a:pPr marL="742950" indent="-742950" algn="just">
              <a:buAutoNum type="arabicPeriod"/>
              <a:defRPr/>
            </a:pPr>
            <a:r>
              <a:rPr lang="en-US" sz="3600" b="1" dirty="0">
                <a:solidFill>
                  <a:srgbClr val="00B050"/>
                </a:solidFill>
                <a:latin typeface="+mn-lt"/>
              </a:rPr>
              <a:t>Rather difficult to give but easy to understand</a:t>
            </a:r>
          </a:p>
          <a:p>
            <a:pPr marL="742950" indent="-742950" algn="just">
              <a:buAutoNum type="arabicPeriod"/>
              <a:defRPr/>
            </a:pPr>
            <a:r>
              <a:rPr lang="en-US" sz="3600" b="1" dirty="0">
                <a:solidFill>
                  <a:srgbClr val="00B050"/>
                </a:solidFill>
                <a:latin typeface="+mn-lt"/>
              </a:rPr>
              <a:t>Difficult to give and to understand</a:t>
            </a:r>
          </a:p>
          <a:p>
            <a:pPr algn="l">
              <a:buFont typeface="Arial" panose="020B0604020202020204" pitchFamily="34" charset="0"/>
              <a:buChar char="•"/>
            </a:pPr>
            <a:endParaRPr lang="en-US" sz="2800" b="0" i="0" dirty="0">
              <a:solidFill>
                <a:srgbClr val="111111"/>
              </a:solidFill>
              <a:effectLst/>
              <a:latin typeface="+mn-lt"/>
            </a:endParaRPr>
          </a:p>
        </p:txBody>
      </p:sp>
    </p:spTree>
    <p:extLst>
      <p:ext uri="{BB962C8B-B14F-4D97-AF65-F5344CB8AC3E}">
        <p14:creationId xmlns:p14="http://schemas.microsoft.com/office/powerpoint/2010/main" val="12811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663205" y="931070"/>
            <a:ext cx="1619743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rgbClr val="00B050"/>
                </a:solidFill>
                <a:latin typeface="+mj-lt"/>
                <a:ea typeface="Open Sans"/>
                <a:cs typeface="Open Sans"/>
                <a:sym typeface="Open Sans"/>
              </a:rPr>
              <a:t>MEANS OF PAYMENT: DEBIT, CREDIT, PRE-PAID, REVOLVING CARDS</a:t>
            </a:r>
          </a:p>
          <a:p>
            <a:pPr marL="0" lvl="0" indent="0" algn="l" rtl="0">
              <a:spcBef>
                <a:spcPts val="0"/>
              </a:spcBef>
              <a:spcAft>
                <a:spcPts val="0"/>
              </a:spcAft>
              <a:buNone/>
            </a:pPr>
            <a:endParaRPr sz="5400" b="1" dirty="0">
              <a:solidFill>
                <a:srgbClr val="434343"/>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3233103"/>
            <a:ext cx="14147924" cy="6617196"/>
          </a:xfrm>
          <a:prstGeom prst="rect">
            <a:avLst/>
          </a:prstGeom>
          <a:noFill/>
        </p:spPr>
        <p:txBody>
          <a:bodyPr wrap="square" rtlCol="0">
            <a:spAutoFit/>
          </a:bodyPr>
          <a:lstStyle/>
          <a:p>
            <a:pPr marL="571500" indent="-571500" algn="just">
              <a:buFont typeface="Wingdings" panose="05000000000000000000" pitchFamily="2" charset="2"/>
              <a:buChar char="q"/>
              <a:defRPr/>
            </a:pPr>
            <a:r>
              <a:rPr lang="en-US" sz="3600" b="1" dirty="0">
                <a:solidFill>
                  <a:schemeClr val="tx2">
                    <a:lumMod val="10000"/>
                  </a:schemeClr>
                </a:solidFill>
                <a:latin typeface="+mn-lt"/>
              </a:rPr>
              <a:t>How many different means of payment  available</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Credit, debit, pre-paid, revolving</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Value, price, cost, running fees</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Value along time  - LT value</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Market</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Comparison</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Easy to evaluate the quality</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Your knowledge - documents provided by the bank in order to show cost, fee, cap, limit </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Does it work on its own? You need a bank account and money on it – deposit – </a:t>
            </a:r>
          </a:p>
          <a:p>
            <a:pPr marL="342900" indent="-342900" algn="just">
              <a:buFont typeface="Wingdings" charset="2"/>
              <a:buAutoNum type="arabicPeriod"/>
              <a:defRPr/>
            </a:pPr>
            <a:endParaRPr lang="en-US" sz="1400" b="1" dirty="0">
              <a:solidFill>
                <a:srgbClr val="C00000"/>
              </a:solidFill>
            </a:endParaRPr>
          </a:p>
          <a:p>
            <a:pPr marL="342900" indent="-342900" algn="just">
              <a:buFont typeface="Wingdings" charset="2"/>
              <a:buAutoNum type="arabicPeriod"/>
              <a:defRPr/>
            </a:pPr>
            <a:endParaRPr lang="en-US" sz="1400" b="1" dirty="0">
              <a:solidFill>
                <a:srgbClr val="C00000"/>
              </a:solidFill>
            </a:endParaRPr>
          </a:p>
        </p:txBody>
      </p:sp>
    </p:spTree>
    <p:extLst>
      <p:ext uri="{BB962C8B-B14F-4D97-AF65-F5344CB8AC3E}">
        <p14:creationId xmlns:p14="http://schemas.microsoft.com/office/powerpoint/2010/main" val="572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uvola 1">
            <a:extLst>
              <a:ext uri="{FF2B5EF4-FFF2-40B4-BE49-F238E27FC236}">
                <a16:creationId xmlns:a16="http://schemas.microsoft.com/office/drawing/2014/main" id="{4B4BA815-6CD4-056C-2B68-94AF3E9B60E8}"/>
              </a:ext>
            </a:extLst>
          </p:cNvPr>
          <p:cNvSpPr/>
          <p:nvPr/>
        </p:nvSpPr>
        <p:spPr>
          <a:xfrm>
            <a:off x="8631045" y="3998826"/>
            <a:ext cx="5241072" cy="35280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Google Shape;34;p10">
            <a:extLst>
              <a:ext uri="{FF2B5EF4-FFF2-40B4-BE49-F238E27FC236}">
                <a16:creationId xmlns:a16="http://schemas.microsoft.com/office/drawing/2014/main" id="{93176BF3-6C87-5396-B90B-467FE21A341B}"/>
              </a:ext>
            </a:extLst>
          </p:cNvPr>
          <p:cNvSpPr txBox="1"/>
          <p:nvPr/>
        </p:nvSpPr>
        <p:spPr>
          <a:xfrm>
            <a:off x="727826" y="2512760"/>
            <a:ext cx="14975841" cy="6526010"/>
          </a:xfrm>
          <a:prstGeom prst="rect">
            <a:avLst/>
          </a:prstGeom>
          <a:noFill/>
          <a:ln>
            <a:noFill/>
          </a:ln>
        </p:spPr>
        <p:txBody>
          <a:bodyPr spcFirstLastPara="1" wrap="square" lIns="121925" tIns="121925" rIns="121925" bIns="121925" anchor="ctr" anchorCtr="0">
            <a:noAutofit/>
          </a:bodyPr>
          <a:lstStyle/>
          <a:p>
            <a:pPr marL="457200" lvl="0" indent="-457200">
              <a:lnSpc>
                <a:spcPct val="107000"/>
              </a:lnSpc>
              <a:buFont typeface="Wingdings" panose="05000000000000000000" pitchFamily="2" charset="2"/>
              <a:buChar char="q"/>
            </a:pPr>
            <a:r>
              <a:rPr lang="it-IT" sz="3600" b="1" dirty="0">
                <a:solidFill>
                  <a:srgbClr val="C00000"/>
                </a:solidFill>
                <a:latin typeface="+mn-lt"/>
                <a:ea typeface="Open Sans" panose="020B0606030504020204" pitchFamily="34" charset="0"/>
                <a:cs typeface="Open Sans" panose="020B0606030504020204" pitchFamily="34" charset="0"/>
              </a:rPr>
              <a:t> </a:t>
            </a:r>
            <a:r>
              <a:rPr lang="it-IT" sz="3600" b="1" dirty="0" err="1">
                <a:solidFill>
                  <a:srgbClr val="C00000"/>
                </a:solidFill>
                <a:latin typeface="+mn-lt"/>
                <a:ea typeface="Open Sans" panose="020B0606030504020204" pitchFamily="34" charset="0"/>
                <a:cs typeface="Open Sans" panose="020B0606030504020204" pitchFamily="34" charset="0"/>
              </a:rPr>
              <a:t>Tangible</a:t>
            </a:r>
            <a:r>
              <a:rPr lang="it-IT" sz="3600" b="1" dirty="0">
                <a:solidFill>
                  <a:srgbClr val="C00000"/>
                </a:solidFill>
                <a:latin typeface="+mn-lt"/>
                <a:ea typeface="Open Sans" panose="020B0606030504020204" pitchFamily="34" charset="0"/>
                <a:cs typeface="Open Sans" panose="020B0606030504020204" pitchFamily="34" charset="0"/>
              </a:rPr>
              <a:t> or </a:t>
            </a:r>
            <a:r>
              <a:rPr lang="it-IT" sz="3600" b="1" dirty="0" err="1">
                <a:solidFill>
                  <a:srgbClr val="C00000"/>
                </a:solidFill>
                <a:latin typeface="+mn-lt"/>
                <a:ea typeface="Open Sans" panose="020B0606030504020204" pitchFamily="34" charset="0"/>
                <a:cs typeface="Open Sans" panose="020B0606030504020204" pitchFamily="34" charset="0"/>
              </a:rPr>
              <a:t>untangible</a:t>
            </a:r>
            <a:r>
              <a:rPr lang="it-IT" sz="3600" b="1" dirty="0">
                <a:solidFill>
                  <a:srgbClr val="C00000"/>
                </a:solidFill>
                <a:latin typeface="+mn-lt"/>
                <a:ea typeface="Open Sans" panose="020B0606030504020204" pitchFamily="34" charset="0"/>
                <a:cs typeface="Open Sans" panose="020B0606030504020204" pitchFamily="34" charset="0"/>
              </a:rPr>
              <a:t> </a:t>
            </a:r>
          </a:p>
          <a:p>
            <a:pPr marL="457200" lvl="0" indent="-457200">
              <a:lnSpc>
                <a:spcPct val="107000"/>
              </a:lnSpc>
              <a:buFont typeface="Wingdings" panose="05000000000000000000" pitchFamily="2" charset="2"/>
              <a:buChar char="q"/>
            </a:pPr>
            <a:endParaRPr lang="it-IT" sz="3600" b="1" dirty="0">
              <a:solidFill>
                <a:srgbClr val="C00000"/>
              </a:solidFill>
              <a:latin typeface="+mn-lt"/>
              <a:ea typeface="Open Sans" panose="020B0606030504020204" pitchFamily="34" charset="0"/>
              <a:cs typeface="Open Sans" panose="020B0606030504020204" pitchFamily="34" charset="0"/>
            </a:endParaRPr>
          </a:p>
          <a:p>
            <a:pPr marL="457200" lvl="0" indent="-457200">
              <a:lnSpc>
                <a:spcPct val="107000"/>
              </a:lnSpc>
              <a:buFont typeface="Wingdings" panose="05000000000000000000" pitchFamily="2" charset="2"/>
              <a:buChar char="q"/>
            </a:pPr>
            <a:r>
              <a:rPr lang="it-IT" sz="3600" b="1" dirty="0">
                <a:solidFill>
                  <a:srgbClr val="C00000"/>
                </a:solidFill>
                <a:effectLst/>
                <a:latin typeface="+mn-lt"/>
                <a:ea typeface="Open Sans" panose="020B0606030504020204" pitchFamily="34" charset="0"/>
                <a:cs typeface="Open Sans" panose="020B0606030504020204" pitchFamily="34" charset="0"/>
              </a:rPr>
              <a:t>Full information or incomplete information</a:t>
            </a:r>
          </a:p>
          <a:p>
            <a:pPr marL="457200" lvl="0" indent="-457200">
              <a:lnSpc>
                <a:spcPct val="107000"/>
              </a:lnSpc>
              <a:buFont typeface="Wingdings" panose="05000000000000000000" pitchFamily="2" charset="2"/>
              <a:buChar char="q"/>
            </a:pPr>
            <a:endParaRPr lang="it-IT" sz="3600" b="1" dirty="0">
              <a:solidFill>
                <a:srgbClr val="C00000"/>
              </a:solidFill>
              <a:effectLst/>
              <a:latin typeface="+mn-lt"/>
              <a:ea typeface="Open Sans" panose="020B0606030504020204" pitchFamily="34" charset="0"/>
              <a:cs typeface="Open Sans" panose="020B0606030504020204" pitchFamily="34" charset="0"/>
            </a:endParaRPr>
          </a:p>
          <a:p>
            <a:pPr marL="457200" lvl="0" indent="-457200">
              <a:lnSpc>
                <a:spcPct val="107000"/>
              </a:lnSpc>
              <a:buFont typeface="Wingdings" panose="05000000000000000000" pitchFamily="2" charset="2"/>
              <a:buChar char="q"/>
            </a:pPr>
            <a:r>
              <a:rPr lang="it-IT" sz="3600" b="1" dirty="0" err="1">
                <a:solidFill>
                  <a:srgbClr val="C00000"/>
                </a:solidFill>
                <a:latin typeface="+mn-lt"/>
                <a:ea typeface="Open Sans" panose="020B0606030504020204" pitchFamily="34" charset="0"/>
                <a:cs typeface="Open Sans" panose="020B0606030504020204" pitchFamily="34" charset="0"/>
              </a:rPr>
              <a:t>Transparency</a:t>
            </a:r>
            <a:r>
              <a:rPr lang="it-IT" sz="3600" b="1" dirty="0">
                <a:solidFill>
                  <a:srgbClr val="C00000"/>
                </a:solidFill>
                <a:latin typeface="+mn-lt"/>
                <a:ea typeface="Open Sans" panose="020B0606030504020204" pitchFamily="34" charset="0"/>
                <a:cs typeface="Open Sans" panose="020B0606030504020204" pitchFamily="34" charset="0"/>
              </a:rPr>
              <a:t> or </a:t>
            </a:r>
            <a:r>
              <a:rPr lang="it-IT" sz="3600" b="1" dirty="0" err="1">
                <a:solidFill>
                  <a:srgbClr val="C00000"/>
                </a:solidFill>
                <a:latin typeface="+mn-lt"/>
                <a:ea typeface="Open Sans" panose="020B0606030504020204" pitchFamily="34" charset="0"/>
                <a:cs typeface="Open Sans" panose="020B0606030504020204" pitchFamily="34" charset="0"/>
              </a:rPr>
              <a:t>opacity</a:t>
            </a:r>
            <a:r>
              <a:rPr lang="it-IT" sz="3600" b="1" dirty="0">
                <a:solidFill>
                  <a:srgbClr val="C00000"/>
                </a:solidFill>
                <a:latin typeface="+mn-lt"/>
                <a:ea typeface="Open Sans" panose="020B0606030504020204" pitchFamily="34" charset="0"/>
                <a:cs typeface="Open Sans" panose="020B0606030504020204" pitchFamily="34" charset="0"/>
              </a:rPr>
              <a:t> </a:t>
            </a:r>
          </a:p>
          <a:p>
            <a:pPr marL="457200" lvl="0" indent="-457200">
              <a:lnSpc>
                <a:spcPct val="107000"/>
              </a:lnSpc>
              <a:buFont typeface="Wingdings" panose="05000000000000000000" pitchFamily="2" charset="2"/>
              <a:buChar char="q"/>
            </a:pPr>
            <a:endParaRPr lang="it-IT" sz="3200" b="1" dirty="0">
              <a:solidFill>
                <a:srgbClr val="C00000"/>
              </a:solidFill>
              <a:latin typeface="+mn-lt"/>
              <a:ea typeface="Open Sans" panose="020B0606030504020204" pitchFamily="34" charset="0"/>
              <a:cs typeface="Open Sans" panose="020B0606030504020204" pitchFamily="34" charset="0"/>
            </a:endParaRPr>
          </a:p>
          <a:p>
            <a:pPr marL="457200" lvl="0" indent="-457200">
              <a:lnSpc>
                <a:spcPct val="107000"/>
              </a:lnSpc>
              <a:buFont typeface="Wingdings" panose="05000000000000000000" pitchFamily="2" charset="2"/>
              <a:buChar char="q"/>
            </a:pPr>
            <a:r>
              <a:rPr lang="it-IT" sz="3200" b="1" dirty="0">
                <a:solidFill>
                  <a:srgbClr val="C00000"/>
                </a:solidFill>
                <a:latin typeface="+mn-lt"/>
                <a:ea typeface="Open Sans" panose="020B0606030504020204" pitchFamily="34" charset="0"/>
                <a:cs typeface="Open Sans" panose="020B0606030504020204" pitchFamily="34" charset="0"/>
              </a:rPr>
              <a:t>IN ORDER TO </a:t>
            </a:r>
            <a:r>
              <a:rPr lang="it-IT" sz="3200" b="1" dirty="0">
                <a:solidFill>
                  <a:srgbClr val="0070C0"/>
                </a:solidFill>
                <a:latin typeface="+mn-lt"/>
                <a:ea typeface="Open Sans" panose="020B0606030504020204" pitchFamily="34" charset="0"/>
                <a:cs typeface="Open Sans" panose="020B0606030504020204" pitchFamily="34" charset="0"/>
              </a:rPr>
              <a:t>CHOOSE</a:t>
            </a:r>
            <a:r>
              <a:rPr lang="it-IT" sz="3200" b="1" dirty="0">
                <a:solidFill>
                  <a:srgbClr val="C00000"/>
                </a:solidFill>
                <a:latin typeface="+mn-lt"/>
                <a:ea typeface="Open Sans" panose="020B0606030504020204" pitchFamily="34" charset="0"/>
                <a:cs typeface="Open Sans" panose="020B0606030504020204" pitchFamily="34" charset="0"/>
              </a:rPr>
              <a:t> THE BEST OF THEM, YOU NEED SOME KNOWLEDGE… OR YOU NEED TO KNOW THE QUESTIONS TO ASKED</a:t>
            </a:r>
          </a:p>
          <a:p>
            <a:pPr marL="457200" lvl="0" indent="-457200">
              <a:lnSpc>
                <a:spcPct val="107000"/>
              </a:lnSpc>
              <a:buFont typeface="Wingdings" panose="05000000000000000000" pitchFamily="2" charset="2"/>
              <a:buChar char="q"/>
            </a:pPr>
            <a:endParaRPr lang="it-IT" sz="3200" b="1" dirty="0">
              <a:solidFill>
                <a:srgbClr val="C00000"/>
              </a:solidFill>
              <a:effectLst/>
              <a:latin typeface="+mn-lt"/>
              <a:ea typeface="Open Sans" panose="020B0606030504020204" pitchFamily="34" charset="0"/>
              <a:cs typeface="Open Sans" panose="020B0606030504020204" pitchFamily="34" charset="0"/>
            </a:endParaRPr>
          </a:p>
          <a:p>
            <a:pPr marL="457200" lvl="0" indent="-457200">
              <a:lnSpc>
                <a:spcPct val="107000"/>
              </a:lnSpc>
              <a:buFont typeface="Wingdings" panose="05000000000000000000" pitchFamily="2" charset="2"/>
              <a:buChar char="q"/>
            </a:pPr>
            <a:r>
              <a:rPr lang="it-IT" sz="3200" b="1" dirty="0">
                <a:solidFill>
                  <a:srgbClr val="C00000"/>
                </a:solidFill>
                <a:latin typeface="+mn-lt"/>
                <a:ea typeface="Open Sans" panose="020B0606030504020204" pitchFamily="34" charset="0"/>
                <a:cs typeface="Open Sans" panose="020B0606030504020204" pitchFamily="34" charset="0"/>
              </a:rPr>
              <a:t>HOW MUCH </a:t>
            </a:r>
            <a:r>
              <a:rPr lang="it-IT" sz="6600" b="1" dirty="0">
                <a:solidFill>
                  <a:srgbClr val="00B050"/>
                </a:solidFill>
                <a:latin typeface="+mn-lt"/>
                <a:ea typeface="Open Sans" panose="020B0606030504020204" pitchFamily="34" charset="0"/>
                <a:cs typeface="Open Sans" panose="020B0606030504020204" pitchFamily="34" charset="0"/>
              </a:rPr>
              <a:t>KNOWLEDGE</a:t>
            </a:r>
            <a:r>
              <a:rPr lang="it-IT" sz="3200" b="1" dirty="0">
                <a:solidFill>
                  <a:srgbClr val="C00000"/>
                </a:solidFill>
                <a:latin typeface="+mn-lt"/>
                <a:ea typeface="Open Sans" panose="020B0606030504020204" pitchFamily="34" charset="0"/>
                <a:cs typeface="Open Sans" panose="020B0606030504020204" pitchFamily="34" charset="0"/>
              </a:rPr>
              <a:t>? AND WHY? </a:t>
            </a:r>
            <a:endParaRPr lang="it-IT" sz="3200" b="1" dirty="0">
              <a:solidFill>
                <a:srgbClr val="C00000"/>
              </a:solidFill>
              <a:effectLst/>
              <a:latin typeface="+mn-lt"/>
              <a:ea typeface="Open Sans" panose="020B0606030504020204" pitchFamily="34" charset="0"/>
              <a:cs typeface="Open Sans" panose="020B0606030504020204" pitchFamily="34" charset="0"/>
            </a:endParaRPr>
          </a:p>
          <a:p>
            <a:pPr lvl="0">
              <a:lnSpc>
                <a:spcPct val="107000"/>
              </a:lnSpc>
            </a:pPr>
            <a:endParaRPr lang="it-IT" sz="3200" b="1"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35;p10">
            <a:extLst>
              <a:ext uri="{FF2B5EF4-FFF2-40B4-BE49-F238E27FC236}">
                <a16:creationId xmlns:a16="http://schemas.microsoft.com/office/drawing/2014/main" id="{B61DFA79-9926-9A27-A6B5-2A11FCE0DECA}"/>
              </a:ext>
            </a:extLst>
          </p:cNvPr>
          <p:cNvSpPr txBox="1"/>
          <p:nvPr/>
        </p:nvSpPr>
        <p:spPr>
          <a:xfrm>
            <a:off x="1000675" y="255598"/>
            <a:ext cx="1628664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rgbClr val="434343"/>
                </a:solidFill>
                <a:latin typeface="+mn-lt"/>
                <a:ea typeface="Open Sans"/>
                <a:cs typeface="Open Sans"/>
                <a:sym typeface="Open Sans"/>
              </a:rPr>
              <a:t>The </a:t>
            </a:r>
            <a:r>
              <a:rPr lang="it-IT" sz="5400" b="1" dirty="0" err="1">
                <a:solidFill>
                  <a:srgbClr val="434343"/>
                </a:solidFill>
                <a:latin typeface="+mn-lt"/>
                <a:ea typeface="Open Sans"/>
                <a:cs typeface="Open Sans"/>
                <a:sym typeface="Open Sans"/>
              </a:rPr>
              <a:t>local</a:t>
            </a:r>
            <a:r>
              <a:rPr lang="it-IT" sz="5400" b="1" dirty="0">
                <a:solidFill>
                  <a:srgbClr val="434343"/>
                </a:solidFill>
                <a:latin typeface="+mn-lt"/>
                <a:ea typeface="Open Sans"/>
                <a:cs typeface="Open Sans"/>
                <a:sym typeface="Open Sans"/>
              </a:rPr>
              <a:t> market </a:t>
            </a:r>
            <a:r>
              <a:rPr lang="it-IT" sz="5400" b="1" dirty="0" err="1">
                <a:solidFill>
                  <a:srgbClr val="434343"/>
                </a:solidFill>
                <a:latin typeface="+mn-lt"/>
                <a:ea typeface="Open Sans"/>
                <a:cs typeface="Open Sans"/>
                <a:sym typeface="Open Sans"/>
              </a:rPr>
              <a:t>apple</a:t>
            </a:r>
            <a:r>
              <a:rPr lang="it-IT" sz="5400" b="1" dirty="0">
                <a:solidFill>
                  <a:srgbClr val="434343"/>
                </a:solidFill>
                <a:latin typeface="+mn-lt"/>
                <a:ea typeface="Open Sans"/>
                <a:cs typeface="Open Sans"/>
                <a:sym typeface="Open Sans"/>
              </a:rPr>
              <a:t>, the mobile phone, the credit cards are…</a:t>
            </a:r>
          </a:p>
          <a:p>
            <a:pPr marL="0" lvl="0" indent="0" algn="l" rtl="0">
              <a:spcBef>
                <a:spcPts val="0"/>
              </a:spcBef>
              <a:spcAft>
                <a:spcPts val="0"/>
              </a:spcAft>
              <a:buNone/>
            </a:pPr>
            <a:endParaRPr sz="5400" dirty="0">
              <a:solidFill>
                <a:srgbClr val="434343"/>
              </a:solidFill>
              <a:latin typeface="Open Sans"/>
              <a:ea typeface="Open Sans"/>
              <a:cs typeface="Open Sans"/>
              <a:sym typeface="Open Sans"/>
            </a:endParaRPr>
          </a:p>
        </p:txBody>
      </p:sp>
      <p:sp>
        <p:nvSpPr>
          <p:cNvPr id="8" name="? 7">
            <a:hlinkClick r:id="" action="ppaction://noaction" highlightClick="1"/>
            <a:extLst>
              <a:ext uri="{FF2B5EF4-FFF2-40B4-BE49-F238E27FC236}">
                <a16:creationId xmlns:a16="http://schemas.microsoft.com/office/drawing/2014/main" id="{4C8443FD-E652-852E-507F-054EA2FCA09E}"/>
              </a:ext>
            </a:extLst>
          </p:cNvPr>
          <p:cNvSpPr/>
          <p:nvPr/>
        </p:nvSpPr>
        <p:spPr>
          <a:xfrm>
            <a:off x="16657691" y="5842505"/>
            <a:ext cx="1042416" cy="1042416"/>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a:extLst>
              <a:ext uri="{FF2B5EF4-FFF2-40B4-BE49-F238E27FC236}">
                <a16:creationId xmlns:a16="http://schemas.microsoft.com/office/drawing/2014/main" id="{26F20354-71AB-150E-59CB-FCB55B63C4C6}"/>
              </a:ext>
            </a:extLst>
          </p:cNvPr>
          <p:cNvCxnSpPr>
            <a:cxnSpLocks/>
          </p:cNvCxnSpPr>
          <p:nvPr/>
        </p:nvCxnSpPr>
        <p:spPr>
          <a:xfrm>
            <a:off x="12801578" y="7842699"/>
            <a:ext cx="1918032" cy="201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magine 10" descr="Addetto al servizio clienti frustrato">
            <a:extLst>
              <a:ext uri="{FF2B5EF4-FFF2-40B4-BE49-F238E27FC236}">
                <a16:creationId xmlns:a16="http://schemas.microsoft.com/office/drawing/2014/main" id="{189A4109-6444-3ECF-0E9D-91587527AFFD}"/>
              </a:ext>
            </a:extLst>
          </p:cNvPr>
          <p:cNvPicPr>
            <a:picLocks noChangeAspect="1"/>
          </p:cNvPicPr>
          <p:nvPr/>
        </p:nvPicPr>
        <p:blipFill>
          <a:blip r:embed="rId2"/>
          <a:stretch>
            <a:fillRect/>
          </a:stretch>
        </p:blipFill>
        <p:spPr>
          <a:xfrm>
            <a:off x="12291306" y="1993707"/>
            <a:ext cx="3495253" cy="3303499"/>
          </a:xfrm>
          <a:prstGeom prst="rect">
            <a:avLst/>
          </a:prstGeom>
        </p:spPr>
      </p:pic>
    </p:spTree>
    <p:extLst>
      <p:ext uri="{BB962C8B-B14F-4D97-AF65-F5344CB8AC3E}">
        <p14:creationId xmlns:p14="http://schemas.microsoft.com/office/powerpoint/2010/main" val="974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5;p10">
            <a:extLst>
              <a:ext uri="{FF2B5EF4-FFF2-40B4-BE49-F238E27FC236}">
                <a16:creationId xmlns:a16="http://schemas.microsoft.com/office/drawing/2014/main" id="{A43CEF0E-ACB3-4A4B-7951-EFC7B01900D0}"/>
              </a:ext>
            </a:extLst>
          </p:cNvPr>
          <p:cNvSpPr txBox="1"/>
          <p:nvPr/>
        </p:nvSpPr>
        <p:spPr>
          <a:xfrm>
            <a:off x="1287672" y="713034"/>
            <a:ext cx="15082315"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6800" b="1" dirty="0">
                <a:solidFill>
                  <a:srgbClr val="0070C0"/>
                </a:solidFill>
                <a:latin typeface="+mn-lt"/>
                <a:ea typeface="Open Sans"/>
                <a:cs typeface="Open Sans"/>
                <a:sym typeface="Open Sans"/>
              </a:rPr>
              <a:t>The power of CHOICES </a:t>
            </a:r>
            <a:endParaRPr sz="1400" dirty="0">
              <a:solidFill>
                <a:srgbClr val="0070C0"/>
              </a:solidFill>
              <a:latin typeface="+mn-lt"/>
              <a:ea typeface="Open Sans"/>
              <a:cs typeface="Open Sans"/>
              <a:sym typeface="Open Sans"/>
            </a:endParaRPr>
          </a:p>
        </p:txBody>
      </p:sp>
      <p:pic>
        <p:nvPicPr>
          <p:cNvPr id="5" name="Immagine 4" descr="Donna casual confusa">
            <a:extLst>
              <a:ext uri="{FF2B5EF4-FFF2-40B4-BE49-F238E27FC236}">
                <a16:creationId xmlns:a16="http://schemas.microsoft.com/office/drawing/2014/main" id="{6EDE319D-E50E-399D-3134-D93A18E4B174}"/>
              </a:ext>
            </a:extLst>
          </p:cNvPr>
          <p:cNvPicPr>
            <a:picLocks noChangeAspect="1"/>
          </p:cNvPicPr>
          <p:nvPr/>
        </p:nvPicPr>
        <p:blipFill>
          <a:blip r:embed="rId2"/>
          <a:stretch>
            <a:fillRect/>
          </a:stretch>
        </p:blipFill>
        <p:spPr>
          <a:xfrm>
            <a:off x="14816183" y="901500"/>
            <a:ext cx="3283934" cy="7643446"/>
          </a:xfrm>
          <a:prstGeom prst="rect">
            <a:avLst/>
          </a:prstGeom>
        </p:spPr>
      </p:pic>
      <p:pic>
        <p:nvPicPr>
          <p:cNvPr id="8" name="Immagine 7" descr="Macchinine allineate in una linea sul pavimento">
            <a:extLst>
              <a:ext uri="{FF2B5EF4-FFF2-40B4-BE49-F238E27FC236}">
                <a16:creationId xmlns:a16="http://schemas.microsoft.com/office/drawing/2014/main" id="{1D068D75-9B54-FFC6-8820-00B769F26033}"/>
              </a:ext>
            </a:extLst>
          </p:cNvPr>
          <p:cNvPicPr>
            <a:picLocks noChangeAspect="1"/>
          </p:cNvPicPr>
          <p:nvPr/>
        </p:nvPicPr>
        <p:blipFill>
          <a:blip r:embed="rId3"/>
          <a:stretch>
            <a:fillRect/>
          </a:stretch>
        </p:blipFill>
        <p:spPr>
          <a:xfrm>
            <a:off x="12107761" y="7787641"/>
            <a:ext cx="5044466" cy="2004646"/>
          </a:xfrm>
          <a:prstGeom prst="rect">
            <a:avLst/>
          </a:prstGeom>
        </p:spPr>
      </p:pic>
      <p:sp>
        <p:nvSpPr>
          <p:cNvPr id="9" name="CasellaDiTesto 8">
            <a:extLst>
              <a:ext uri="{FF2B5EF4-FFF2-40B4-BE49-F238E27FC236}">
                <a16:creationId xmlns:a16="http://schemas.microsoft.com/office/drawing/2014/main" id="{3BD6F864-F2A7-2BB5-01D2-C36EDD383BB7}"/>
              </a:ext>
            </a:extLst>
          </p:cNvPr>
          <p:cNvSpPr txBox="1"/>
          <p:nvPr/>
        </p:nvSpPr>
        <p:spPr>
          <a:xfrm>
            <a:off x="1005840" y="2087880"/>
            <a:ext cx="14157960" cy="6771084"/>
          </a:xfrm>
          <a:prstGeom prst="rect">
            <a:avLst/>
          </a:prstGeom>
          <a:noFill/>
        </p:spPr>
        <p:txBody>
          <a:bodyPr wrap="square" rtlCol="0">
            <a:spAutoFit/>
          </a:bodyPr>
          <a:lstStyle/>
          <a:p>
            <a:pPr algn="just"/>
            <a:r>
              <a:rPr lang="en-US" sz="3600" b="1" dirty="0">
                <a:solidFill>
                  <a:schemeClr val="tx1"/>
                </a:solidFill>
                <a:latin typeface="+mn-lt"/>
              </a:rPr>
              <a:t>C</a:t>
            </a:r>
            <a:r>
              <a:rPr lang="en-US" sz="3600" b="1" i="0" dirty="0">
                <a:solidFill>
                  <a:schemeClr val="tx1"/>
                </a:solidFill>
                <a:effectLst/>
                <a:latin typeface="+mn-lt"/>
              </a:rPr>
              <a:t>hoice, in philosophy, is the supposed ability to freely decide between alternatives</a:t>
            </a:r>
            <a:r>
              <a:rPr lang="en-US" sz="3600" b="0" i="0" dirty="0">
                <a:solidFill>
                  <a:schemeClr val="tx1"/>
                </a:solidFill>
                <a:effectLst/>
                <a:latin typeface="+mn-lt"/>
              </a:rPr>
              <a:t>. Choice is a corollary of the traditional notion of free will, understood as the supposed power or capacity of humans to make decisions or perform actions independently of any prior event in, constraint or state of the universe.</a:t>
            </a:r>
          </a:p>
          <a:p>
            <a:endParaRPr lang="en-US" sz="3600" dirty="0">
              <a:solidFill>
                <a:srgbClr val="4D5156"/>
              </a:solidFill>
              <a:latin typeface="+mn-lt"/>
            </a:endParaRPr>
          </a:p>
          <a:p>
            <a:pPr algn="just"/>
            <a:r>
              <a:rPr lang="en-US" sz="3600" b="1" i="0" dirty="0">
                <a:solidFill>
                  <a:schemeClr val="tx1"/>
                </a:solidFill>
                <a:effectLst/>
                <a:latin typeface="+mn-lt"/>
              </a:rPr>
              <a:t>Life choices are the decisions we make in life that will affect our future and determine our path.</a:t>
            </a:r>
            <a:r>
              <a:rPr lang="en-US" sz="3600" b="0" i="0" dirty="0">
                <a:solidFill>
                  <a:schemeClr val="tx1"/>
                </a:solidFill>
                <a:effectLst/>
                <a:latin typeface="+mn-lt"/>
              </a:rPr>
              <a:t> Life choices can be anything from the type of career we choose, who we decide to build relationships with, how we spend our money, and the values and beliefs we choose to live by</a:t>
            </a:r>
          </a:p>
          <a:p>
            <a:endParaRPr lang="en-US" sz="2400" dirty="0">
              <a:solidFill>
                <a:schemeClr val="tx1"/>
              </a:solidFill>
              <a:latin typeface="+mn-lt"/>
            </a:endParaRPr>
          </a:p>
          <a:p>
            <a:endParaRPr lang="it-IT" dirty="0"/>
          </a:p>
        </p:txBody>
      </p:sp>
    </p:spTree>
    <p:extLst>
      <p:ext uri="{BB962C8B-B14F-4D97-AF65-F5344CB8AC3E}">
        <p14:creationId xmlns:p14="http://schemas.microsoft.com/office/powerpoint/2010/main" val="219426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5;p10">
            <a:extLst>
              <a:ext uri="{FF2B5EF4-FFF2-40B4-BE49-F238E27FC236}">
                <a16:creationId xmlns:a16="http://schemas.microsoft.com/office/drawing/2014/main" id="{A43CEF0E-ACB3-4A4B-7951-EFC7B01900D0}"/>
              </a:ext>
            </a:extLst>
          </p:cNvPr>
          <p:cNvSpPr txBox="1"/>
          <p:nvPr/>
        </p:nvSpPr>
        <p:spPr>
          <a:xfrm>
            <a:off x="1287672" y="713034"/>
            <a:ext cx="15082315"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6800" b="1" dirty="0">
                <a:solidFill>
                  <a:srgbClr val="0070C0"/>
                </a:solidFill>
                <a:latin typeface="+mn-lt"/>
                <a:ea typeface="Open Sans"/>
                <a:cs typeface="Open Sans"/>
                <a:sym typeface="Open Sans"/>
              </a:rPr>
              <a:t>The power of CHOICES </a:t>
            </a:r>
            <a:endParaRPr sz="1400" dirty="0">
              <a:solidFill>
                <a:srgbClr val="0070C0"/>
              </a:solidFill>
              <a:latin typeface="+mn-lt"/>
              <a:ea typeface="Open Sans"/>
              <a:cs typeface="Open Sans"/>
              <a:sym typeface="Open Sans"/>
            </a:endParaRPr>
          </a:p>
        </p:txBody>
      </p:sp>
      <p:pic>
        <p:nvPicPr>
          <p:cNvPr id="5" name="Immagine 4" descr="Donna casual confusa">
            <a:extLst>
              <a:ext uri="{FF2B5EF4-FFF2-40B4-BE49-F238E27FC236}">
                <a16:creationId xmlns:a16="http://schemas.microsoft.com/office/drawing/2014/main" id="{6EDE319D-E50E-399D-3134-D93A18E4B174}"/>
              </a:ext>
            </a:extLst>
          </p:cNvPr>
          <p:cNvPicPr>
            <a:picLocks noChangeAspect="1"/>
          </p:cNvPicPr>
          <p:nvPr/>
        </p:nvPicPr>
        <p:blipFill>
          <a:blip r:embed="rId2"/>
          <a:stretch>
            <a:fillRect/>
          </a:stretch>
        </p:blipFill>
        <p:spPr>
          <a:xfrm>
            <a:off x="14816183" y="901500"/>
            <a:ext cx="3283934" cy="7643446"/>
          </a:xfrm>
          <a:prstGeom prst="rect">
            <a:avLst/>
          </a:prstGeom>
        </p:spPr>
      </p:pic>
      <p:pic>
        <p:nvPicPr>
          <p:cNvPr id="8" name="Immagine 7" descr="Macchinine allineate in una linea sul pavimento">
            <a:extLst>
              <a:ext uri="{FF2B5EF4-FFF2-40B4-BE49-F238E27FC236}">
                <a16:creationId xmlns:a16="http://schemas.microsoft.com/office/drawing/2014/main" id="{1D068D75-9B54-FFC6-8820-00B769F26033}"/>
              </a:ext>
            </a:extLst>
          </p:cNvPr>
          <p:cNvPicPr>
            <a:picLocks noChangeAspect="1"/>
          </p:cNvPicPr>
          <p:nvPr/>
        </p:nvPicPr>
        <p:blipFill>
          <a:blip r:embed="rId3"/>
          <a:stretch>
            <a:fillRect/>
          </a:stretch>
        </p:blipFill>
        <p:spPr>
          <a:xfrm>
            <a:off x="12107761" y="7787641"/>
            <a:ext cx="5044466" cy="2004646"/>
          </a:xfrm>
          <a:prstGeom prst="rect">
            <a:avLst/>
          </a:prstGeom>
        </p:spPr>
      </p:pic>
      <p:sp>
        <p:nvSpPr>
          <p:cNvPr id="9" name="CasellaDiTesto 8">
            <a:extLst>
              <a:ext uri="{FF2B5EF4-FFF2-40B4-BE49-F238E27FC236}">
                <a16:creationId xmlns:a16="http://schemas.microsoft.com/office/drawing/2014/main" id="{3BD6F864-F2A7-2BB5-01D2-C36EDD383BB7}"/>
              </a:ext>
            </a:extLst>
          </p:cNvPr>
          <p:cNvSpPr txBox="1"/>
          <p:nvPr/>
        </p:nvSpPr>
        <p:spPr>
          <a:xfrm>
            <a:off x="1005840" y="2087880"/>
            <a:ext cx="14157960" cy="7817525"/>
          </a:xfrm>
          <a:prstGeom prst="rect">
            <a:avLst/>
          </a:prstGeom>
          <a:noFill/>
        </p:spPr>
        <p:txBody>
          <a:bodyPr wrap="square" rtlCol="0">
            <a:spAutoFit/>
          </a:bodyPr>
          <a:lstStyle/>
          <a:p>
            <a:endParaRPr lang="en-US" sz="2400" dirty="0">
              <a:solidFill>
                <a:schemeClr val="tx1"/>
              </a:solidFill>
              <a:latin typeface="+mn-lt"/>
            </a:endParaRPr>
          </a:p>
          <a:p>
            <a:pPr algn="just"/>
            <a:r>
              <a:rPr lang="en-US" sz="4400" b="0" i="1" dirty="0">
                <a:solidFill>
                  <a:schemeClr val="tx1"/>
                </a:solidFill>
                <a:effectLst/>
                <a:latin typeface="+mn-lt"/>
              </a:rPr>
              <a:t>One right choice could change your future. Through the choices you make, you can unleash your incredible human potential. </a:t>
            </a:r>
            <a:r>
              <a:rPr lang="en-US" sz="4400" b="1" i="1" dirty="0">
                <a:solidFill>
                  <a:schemeClr val="tx1"/>
                </a:solidFill>
                <a:effectLst/>
                <a:latin typeface="+mn-lt"/>
              </a:rPr>
              <a:t>Your choices today determine your tomorrow. You must be aware of your choices and, before choosing, getting the relevant information about the different options </a:t>
            </a:r>
          </a:p>
          <a:p>
            <a:pPr algn="just"/>
            <a:r>
              <a:rPr lang="en-US" sz="4400" b="0" dirty="0">
                <a:solidFill>
                  <a:schemeClr val="tx1"/>
                </a:solidFill>
                <a:effectLst/>
                <a:latin typeface="+mn-lt"/>
              </a:rPr>
              <a:t>Overall, freedom of choice is an important aspect </a:t>
            </a:r>
          </a:p>
          <a:p>
            <a:pPr algn="just"/>
            <a:r>
              <a:rPr lang="en-US" sz="4400" b="0" dirty="0">
                <a:solidFill>
                  <a:schemeClr val="tx1"/>
                </a:solidFill>
                <a:effectLst/>
                <a:latin typeface="+mn-lt"/>
              </a:rPr>
              <a:t>of individual liberty and allows individuals </a:t>
            </a:r>
          </a:p>
          <a:p>
            <a:pPr algn="just"/>
            <a:r>
              <a:rPr lang="en-US" sz="4400" b="0" dirty="0">
                <a:solidFill>
                  <a:schemeClr val="tx1"/>
                </a:solidFill>
                <a:effectLst/>
                <a:latin typeface="+mn-lt"/>
              </a:rPr>
              <a:t>to make decisions that align with </a:t>
            </a:r>
          </a:p>
          <a:p>
            <a:pPr algn="just"/>
            <a:r>
              <a:rPr lang="en-US" sz="4400" b="0" dirty="0">
                <a:solidFill>
                  <a:schemeClr val="tx1"/>
                </a:solidFill>
                <a:effectLst/>
                <a:latin typeface="+mn-lt"/>
              </a:rPr>
              <a:t>their own beliefs, needs, desires</a:t>
            </a:r>
          </a:p>
          <a:p>
            <a:endParaRPr lang="en-US" sz="2400" dirty="0">
              <a:solidFill>
                <a:srgbClr val="4D5156"/>
              </a:solidFill>
              <a:latin typeface="+mn-lt"/>
            </a:endParaRPr>
          </a:p>
          <a:p>
            <a:endParaRPr lang="it-IT" dirty="0"/>
          </a:p>
        </p:txBody>
      </p:sp>
    </p:spTree>
    <p:extLst>
      <p:ext uri="{BB962C8B-B14F-4D97-AF65-F5344CB8AC3E}">
        <p14:creationId xmlns:p14="http://schemas.microsoft.com/office/powerpoint/2010/main" val="4241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1000"/>
                                        <p:tgtEl>
                                          <p:spTgt spid="9">
                                            <p:txEl>
                                              <p:pRg st="4" end="4"/>
                                            </p:txEl>
                                          </p:spTgt>
                                        </p:tgtEl>
                                      </p:cBhvr>
                                    </p:animEffect>
                                    <p:anim calcmode="lin" valueType="num">
                                      <p:cBhvr>
                                        <p:cTn id="2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anim calcmode="lin" valueType="num">
                                      <p:cBhvr>
                                        <p:cTn id="2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841624" y="885350"/>
            <a:ext cx="16197439" cy="1293970"/>
          </a:xfrm>
          <a:prstGeom prst="rect">
            <a:avLst/>
          </a:prstGeom>
          <a:noFill/>
          <a:ln>
            <a:noFill/>
          </a:ln>
        </p:spPr>
        <p:txBody>
          <a:bodyPr spcFirstLastPara="1" wrap="square" lIns="91425" tIns="91425" rIns="91425" bIns="91425" anchor="t" anchorCtr="0">
            <a:noAutofit/>
          </a:bodyPr>
          <a:lstStyle/>
          <a:p>
            <a:pPr lvl="0"/>
            <a:r>
              <a:rPr lang="it-IT" sz="5400" b="1" dirty="0" err="1">
                <a:solidFill>
                  <a:srgbClr val="434343"/>
                </a:solidFill>
                <a:ea typeface="Open Sans"/>
                <a:cs typeface="Open Sans"/>
                <a:sym typeface="Open Sans"/>
              </a:rPr>
              <a:t>Choosing</a:t>
            </a:r>
            <a:r>
              <a:rPr lang="it-IT" sz="5400" b="1" dirty="0">
                <a:solidFill>
                  <a:srgbClr val="434343"/>
                </a:solidFill>
                <a:ea typeface="Open Sans"/>
                <a:cs typeface="Open Sans"/>
                <a:sym typeface="Open Sans"/>
              </a:rPr>
              <a:t> the </a:t>
            </a:r>
            <a:r>
              <a:rPr lang="it-IT" sz="5400" b="1" dirty="0" err="1">
                <a:solidFill>
                  <a:srgbClr val="434343"/>
                </a:solidFill>
                <a:ea typeface="Open Sans"/>
                <a:cs typeface="Open Sans"/>
                <a:sym typeface="Open Sans"/>
              </a:rPr>
              <a:t>local</a:t>
            </a:r>
            <a:r>
              <a:rPr lang="it-IT" sz="5400" b="1" dirty="0">
                <a:solidFill>
                  <a:srgbClr val="434343"/>
                </a:solidFill>
                <a:ea typeface="Open Sans"/>
                <a:cs typeface="Open Sans"/>
                <a:sym typeface="Open Sans"/>
              </a:rPr>
              <a:t> market </a:t>
            </a:r>
            <a:r>
              <a:rPr lang="it-IT" sz="5400" b="1" dirty="0" err="1">
                <a:solidFill>
                  <a:srgbClr val="434343"/>
                </a:solidFill>
                <a:ea typeface="Open Sans"/>
                <a:cs typeface="Open Sans"/>
                <a:sym typeface="Open Sans"/>
              </a:rPr>
              <a:t>apple</a:t>
            </a:r>
            <a:r>
              <a:rPr lang="it-IT" sz="5400" b="1" dirty="0">
                <a:solidFill>
                  <a:srgbClr val="434343"/>
                </a:solidFill>
                <a:ea typeface="Open Sans"/>
                <a:cs typeface="Open Sans"/>
                <a:sym typeface="Open Sans"/>
              </a:rPr>
              <a:t>, the mobile phone, the credit cards… the </a:t>
            </a:r>
            <a:r>
              <a:rPr lang="it-IT" sz="5400" b="1" dirty="0" err="1">
                <a:solidFill>
                  <a:srgbClr val="434343"/>
                </a:solidFill>
                <a:ea typeface="Open Sans"/>
                <a:cs typeface="Open Sans"/>
                <a:sym typeface="Open Sans"/>
              </a:rPr>
              <a:t>same</a:t>
            </a:r>
            <a:r>
              <a:rPr lang="it-IT" sz="5400" b="1" dirty="0">
                <a:solidFill>
                  <a:srgbClr val="434343"/>
                </a:solidFill>
                <a:ea typeface="Open Sans"/>
                <a:cs typeface="Open Sans"/>
                <a:sym typeface="Open Sans"/>
              </a:rPr>
              <a:t> </a:t>
            </a:r>
            <a:r>
              <a:rPr lang="it-IT" sz="5400" b="1" dirty="0" err="1">
                <a:solidFill>
                  <a:srgbClr val="434343"/>
                </a:solidFill>
                <a:ea typeface="Open Sans"/>
                <a:cs typeface="Open Sans"/>
                <a:sym typeface="Open Sans"/>
              </a:rPr>
              <a:t>process</a:t>
            </a:r>
            <a:r>
              <a:rPr lang="it-IT" sz="5400" b="1" dirty="0">
                <a:solidFill>
                  <a:srgbClr val="434343"/>
                </a:solidFill>
                <a:ea typeface="Open Sans"/>
                <a:cs typeface="Open Sans"/>
                <a:sym typeface="Open Sans"/>
              </a:rPr>
              <a:t>, </a:t>
            </a:r>
            <a:r>
              <a:rPr lang="it-IT" sz="5400" b="1" dirty="0" err="1">
                <a:solidFill>
                  <a:srgbClr val="434343"/>
                </a:solidFill>
                <a:ea typeface="Open Sans"/>
                <a:cs typeface="Open Sans"/>
                <a:sym typeface="Open Sans"/>
              </a:rPr>
              <a:t>but</a:t>
            </a:r>
            <a:r>
              <a:rPr lang="it-IT" sz="5400" b="1" dirty="0">
                <a:solidFill>
                  <a:srgbClr val="434343"/>
                </a:solidFill>
                <a:ea typeface="Open Sans"/>
                <a:cs typeface="Open Sans"/>
                <a:sym typeface="Open Sans"/>
              </a:rPr>
              <a:t>…</a:t>
            </a: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021080" y="3873183"/>
            <a:ext cx="14554200" cy="5786199"/>
          </a:xfrm>
          <a:prstGeom prst="rect">
            <a:avLst/>
          </a:prstGeom>
          <a:noFill/>
        </p:spPr>
        <p:txBody>
          <a:bodyPr wrap="square" rtlCol="0">
            <a:spAutoFit/>
          </a:bodyPr>
          <a:lstStyle/>
          <a:p>
            <a:pPr marL="342900" indent="-342900" algn="just">
              <a:buFont typeface="Wingdings" panose="05000000000000000000" pitchFamily="2" charset="2"/>
              <a:buChar char="q"/>
              <a:defRPr/>
            </a:pPr>
            <a:r>
              <a:rPr lang="en-US" sz="2800" b="1" dirty="0">
                <a:solidFill>
                  <a:srgbClr val="C00000"/>
                </a:solidFill>
              </a:rPr>
              <a:t>CHOOSING AND APPLE </a:t>
            </a:r>
          </a:p>
          <a:p>
            <a:pPr marL="342900" indent="-342900" algn="just">
              <a:buFont typeface="Wingdings" panose="05000000000000000000" pitchFamily="2" charset="2"/>
              <a:buChar char="q"/>
              <a:defRPr/>
            </a:pPr>
            <a:r>
              <a:rPr lang="en-US" sz="2800" b="1" dirty="0">
                <a:solidFill>
                  <a:srgbClr val="C00000"/>
                </a:solidFill>
              </a:rPr>
              <a:t>HOW MUCH KNOWLEDGE </a:t>
            </a:r>
          </a:p>
          <a:p>
            <a:pPr marL="342900" indent="-342900" algn="just">
              <a:buFont typeface="Wingdings" panose="05000000000000000000" pitchFamily="2" charset="2"/>
              <a:buChar char="q"/>
              <a:defRPr/>
            </a:pPr>
            <a:r>
              <a:rPr lang="en-US" sz="2800" b="1" dirty="0">
                <a:solidFill>
                  <a:srgbClr val="C00000"/>
                </a:solidFill>
              </a:rPr>
              <a:t>WHY</a:t>
            </a:r>
          </a:p>
          <a:p>
            <a:pPr marL="342900" indent="-342900" algn="just">
              <a:buFont typeface="Wingdings" panose="05000000000000000000" pitchFamily="2" charset="2"/>
              <a:buChar char="q"/>
              <a:defRPr/>
            </a:pPr>
            <a:r>
              <a:rPr lang="en-US" sz="2800" b="1" dirty="0">
                <a:solidFill>
                  <a:srgbClr val="C00000"/>
                </a:solidFill>
              </a:rPr>
              <a:t>QUESTIONS TO ASK</a:t>
            </a:r>
          </a:p>
          <a:p>
            <a:pPr marL="342900" indent="-342900" algn="just">
              <a:buFont typeface="Wingdings" panose="05000000000000000000" pitchFamily="2" charset="2"/>
              <a:buChar char="q"/>
              <a:defRPr/>
            </a:pPr>
            <a:endParaRPr lang="en-US" sz="2800" b="1" dirty="0">
              <a:solidFill>
                <a:srgbClr val="C00000"/>
              </a:solidFill>
            </a:endParaRPr>
          </a:p>
          <a:p>
            <a:pPr marL="342900" indent="-342900" algn="just">
              <a:buFont typeface="Wingdings" panose="05000000000000000000" pitchFamily="2" charset="2"/>
              <a:buChar char="q"/>
              <a:defRPr/>
            </a:pPr>
            <a:endParaRPr lang="en-US" sz="1400" b="1" dirty="0">
              <a:solidFill>
                <a:srgbClr val="C00000"/>
              </a:solidFill>
            </a:endParaRPr>
          </a:p>
          <a:p>
            <a:pPr algn="just">
              <a:defRPr/>
            </a:pPr>
            <a:endParaRPr lang="en-US" sz="1400" b="1" dirty="0">
              <a:solidFill>
                <a:srgbClr val="C00000"/>
              </a:solidFill>
            </a:endParaRPr>
          </a:p>
          <a:p>
            <a:pPr marL="342900" indent="-342900" algn="just">
              <a:buFont typeface="Wingdings" panose="05000000000000000000" pitchFamily="2" charset="2"/>
              <a:buChar char="q"/>
              <a:defRPr/>
            </a:pPr>
            <a:endParaRPr lang="en-US" b="1" dirty="0">
              <a:solidFill>
                <a:srgbClr val="C00000"/>
              </a:solidFill>
            </a:endParaRPr>
          </a:p>
          <a:p>
            <a:pPr marL="342900" indent="-342900" algn="just">
              <a:buFont typeface="Wingdings" panose="05000000000000000000" pitchFamily="2" charset="2"/>
              <a:buChar char="q"/>
              <a:defRPr/>
            </a:pPr>
            <a:endParaRPr lang="en-US" sz="3200" b="1" dirty="0">
              <a:solidFill>
                <a:srgbClr val="00B050"/>
              </a:solidFill>
            </a:endParaRPr>
          </a:p>
          <a:p>
            <a:pPr marL="342900" indent="-342900" algn="just">
              <a:buFont typeface="Wingdings" panose="05000000000000000000" pitchFamily="2" charset="2"/>
              <a:buChar char="q"/>
              <a:defRPr/>
            </a:pPr>
            <a:r>
              <a:rPr lang="en-US" sz="3200" b="1" dirty="0">
                <a:solidFill>
                  <a:srgbClr val="00B050"/>
                </a:solidFill>
              </a:rPr>
              <a:t>CHOOSING A CREDIT DEBIT OR PREPAID CARD</a:t>
            </a:r>
          </a:p>
          <a:p>
            <a:pPr marL="342900" indent="-342900" algn="just">
              <a:buFont typeface="Wingdings" panose="05000000000000000000" pitchFamily="2" charset="2"/>
              <a:buChar char="q"/>
              <a:defRPr/>
            </a:pPr>
            <a:r>
              <a:rPr lang="en-US" sz="3200" b="1" dirty="0">
                <a:solidFill>
                  <a:srgbClr val="00B050"/>
                </a:solidFill>
              </a:rPr>
              <a:t>HOW MUCH KNOWLEDGE </a:t>
            </a:r>
          </a:p>
          <a:p>
            <a:pPr marL="342900" indent="-342900" algn="just">
              <a:buFont typeface="Wingdings" panose="05000000000000000000" pitchFamily="2" charset="2"/>
              <a:buChar char="q"/>
              <a:defRPr/>
            </a:pPr>
            <a:r>
              <a:rPr lang="en-US" sz="3200" b="1" dirty="0">
                <a:solidFill>
                  <a:srgbClr val="00B050"/>
                </a:solidFill>
              </a:rPr>
              <a:t>WHY</a:t>
            </a:r>
          </a:p>
          <a:p>
            <a:pPr marL="342900" indent="-342900" algn="just">
              <a:buFont typeface="Wingdings" panose="05000000000000000000" pitchFamily="2" charset="2"/>
              <a:buChar char="q"/>
              <a:defRPr/>
            </a:pPr>
            <a:r>
              <a:rPr lang="en-US" sz="3200" b="1" dirty="0">
                <a:solidFill>
                  <a:srgbClr val="00B050"/>
                </a:solidFill>
              </a:rPr>
              <a:t>QUESTIONS TO ASK</a:t>
            </a:r>
          </a:p>
          <a:p>
            <a:pPr algn="just">
              <a:defRPr/>
            </a:pPr>
            <a:endParaRPr lang="en-US" sz="1400" b="1" dirty="0">
              <a:solidFill>
                <a:srgbClr val="C00000"/>
              </a:solidFill>
            </a:endParaRPr>
          </a:p>
          <a:p>
            <a:pPr marL="342900" indent="-342900" algn="just">
              <a:buFont typeface="Wingdings" charset="2"/>
              <a:buAutoNum type="arabicPeriod"/>
              <a:defRPr/>
            </a:pPr>
            <a:endParaRPr lang="en-US" sz="1400" b="1" dirty="0">
              <a:solidFill>
                <a:srgbClr val="C00000"/>
              </a:solidFill>
            </a:endParaRPr>
          </a:p>
        </p:txBody>
      </p:sp>
      <p:sp>
        <p:nvSpPr>
          <p:cNvPr id="6" name="CasellaDiTesto 5">
            <a:extLst>
              <a:ext uri="{FF2B5EF4-FFF2-40B4-BE49-F238E27FC236}">
                <a16:creationId xmlns:a16="http://schemas.microsoft.com/office/drawing/2014/main" id="{6AE3D701-7C67-2907-284C-A3F83743FDA5}"/>
              </a:ext>
            </a:extLst>
          </p:cNvPr>
          <p:cNvSpPr txBox="1"/>
          <p:nvPr/>
        </p:nvSpPr>
        <p:spPr>
          <a:xfrm>
            <a:off x="9448800" y="5319553"/>
            <a:ext cx="5745480" cy="2224247"/>
          </a:xfrm>
          <a:prstGeom prst="rect">
            <a:avLst/>
          </a:prstGeom>
          <a:noFill/>
        </p:spPr>
        <p:txBody>
          <a:bodyPr wrap="square" rtlCol="0">
            <a:spAutoFit/>
          </a:bodyPr>
          <a:lstStyle/>
          <a:p>
            <a:endParaRPr lang="it-IT" dirty="0"/>
          </a:p>
        </p:txBody>
      </p:sp>
      <p:sp>
        <p:nvSpPr>
          <p:cNvPr id="7" name="CasellaDiTesto 6">
            <a:extLst>
              <a:ext uri="{FF2B5EF4-FFF2-40B4-BE49-F238E27FC236}">
                <a16:creationId xmlns:a16="http://schemas.microsoft.com/office/drawing/2014/main" id="{C546B973-2A47-0304-EF8C-A0DD21044EAD}"/>
              </a:ext>
            </a:extLst>
          </p:cNvPr>
          <p:cNvSpPr txBox="1"/>
          <p:nvPr/>
        </p:nvSpPr>
        <p:spPr>
          <a:xfrm>
            <a:off x="9601200" y="4161313"/>
            <a:ext cx="5745480" cy="2554545"/>
          </a:xfrm>
          <a:prstGeom prst="rect">
            <a:avLst/>
          </a:prstGeom>
          <a:noFill/>
        </p:spPr>
        <p:txBody>
          <a:bodyPr wrap="square" rtlCol="0">
            <a:spAutoFit/>
          </a:bodyPr>
          <a:lstStyle/>
          <a:p>
            <a:pPr marL="342900" indent="-342900" algn="just">
              <a:buFont typeface="Wingdings" panose="05000000000000000000" pitchFamily="2" charset="2"/>
              <a:buChar char="q"/>
              <a:defRPr/>
            </a:pPr>
            <a:r>
              <a:rPr lang="en-US" sz="3200" b="1" dirty="0">
                <a:solidFill>
                  <a:schemeClr val="bg2">
                    <a:lumMod val="50000"/>
                    <a:lumOff val="50000"/>
                  </a:schemeClr>
                </a:solidFill>
              </a:rPr>
              <a:t>CHOOSING A MOBILE PHONE</a:t>
            </a:r>
          </a:p>
          <a:p>
            <a:pPr marL="342900" indent="-342900" algn="just">
              <a:buFont typeface="Wingdings" panose="05000000000000000000" pitchFamily="2" charset="2"/>
              <a:buChar char="q"/>
              <a:defRPr/>
            </a:pPr>
            <a:r>
              <a:rPr lang="en-US" sz="3200" b="1" dirty="0">
                <a:solidFill>
                  <a:schemeClr val="bg2">
                    <a:lumMod val="50000"/>
                    <a:lumOff val="50000"/>
                  </a:schemeClr>
                </a:solidFill>
              </a:rPr>
              <a:t>HOW MUCH KNOWLEDGE </a:t>
            </a:r>
          </a:p>
          <a:p>
            <a:pPr marL="342900" indent="-342900" algn="just">
              <a:buFont typeface="Wingdings" panose="05000000000000000000" pitchFamily="2" charset="2"/>
              <a:buChar char="q"/>
              <a:defRPr/>
            </a:pPr>
            <a:r>
              <a:rPr lang="en-US" sz="3200" b="1" dirty="0">
                <a:solidFill>
                  <a:schemeClr val="bg2">
                    <a:lumMod val="50000"/>
                    <a:lumOff val="50000"/>
                  </a:schemeClr>
                </a:solidFill>
              </a:rPr>
              <a:t>WHY</a:t>
            </a:r>
          </a:p>
          <a:p>
            <a:pPr marL="342900" indent="-342900" algn="just">
              <a:buFont typeface="Wingdings" panose="05000000000000000000" pitchFamily="2" charset="2"/>
              <a:buChar char="q"/>
              <a:defRPr/>
            </a:pPr>
            <a:r>
              <a:rPr lang="en-US" sz="3200" b="1" dirty="0">
                <a:solidFill>
                  <a:schemeClr val="bg2">
                    <a:lumMod val="50000"/>
                    <a:lumOff val="50000"/>
                  </a:schemeClr>
                </a:solidFill>
              </a:rPr>
              <a:t>QUESTIONS TO ASK</a:t>
            </a:r>
          </a:p>
        </p:txBody>
      </p:sp>
      <p:sp>
        <p:nvSpPr>
          <p:cNvPr id="8" name="Nuvola 7">
            <a:extLst>
              <a:ext uri="{FF2B5EF4-FFF2-40B4-BE49-F238E27FC236}">
                <a16:creationId xmlns:a16="http://schemas.microsoft.com/office/drawing/2014/main" id="{00B65509-794A-22A6-4A18-52AD4E703E53}"/>
              </a:ext>
            </a:extLst>
          </p:cNvPr>
          <p:cNvSpPr/>
          <p:nvPr/>
        </p:nvSpPr>
        <p:spPr>
          <a:xfrm>
            <a:off x="11948160" y="7003988"/>
            <a:ext cx="4495800" cy="23976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610BA685-86DA-FEED-1F3C-CC31731E3479}"/>
              </a:ext>
            </a:extLst>
          </p:cNvPr>
          <p:cNvSpPr txBox="1"/>
          <p:nvPr/>
        </p:nvSpPr>
        <p:spPr>
          <a:xfrm>
            <a:off x="12999720" y="7543800"/>
            <a:ext cx="2346960" cy="1077218"/>
          </a:xfrm>
          <a:prstGeom prst="rect">
            <a:avLst/>
          </a:prstGeom>
          <a:noFill/>
        </p:spPr>
        <p:txBody>
          <a:bodyPr wrap="square" rtlCol="0">
            <a:spAutoFit/>
          </a:bodyPr>
          <a:lstStyle/>
          <a:p>
            <a:r>
              <a:rPr lang="it-IT" sz="3200" b="1" i="1" dirty="0">
                <a:solidFill>
                  <a:schemeClr val="tx1"/>
                </a:solidFill>
              </a:rPr>
              <a:t>THE ROLE OF TRUST</a:t>
            </a:r>
          </a:p>
        </p:txBody>
      </p:sp>
    </p:spTree>
    <p:extLst>
      <p:ext uri="{BB962C8B-B14F-4D97-AF65-F5344CB8AC3E}">
        <p14:creationId xmlns:p14="http://schemas.microsoft.com/office/powerpoint/2010/main" val="34015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23A393B-C04D-EFC9-E392-DD492C32E6E8}"/>
              </a:ext>
            </a:extLst>
          </p:cNvPr>
          <p:cNvSpPr txBox="1"/>
          <p:nvPr/>
        </p:nvSpPr>
        <p:spPr>
          <a:xfrm>
            <a:off x="1996440" y="2788800"/>
            <a:ext cx="13380720" cy="6494085"/>
          </a:xfrm>
          <a:prstGeom prst="rect">
            <a:avLst/>
          </a:prstGeom>
          <a:noFill/>
        </p:spPr>
        <p:txBody>
          <a:bodyPr wrap="square">
            <a:spAutoFit/>
          </a:bodyPr>
          <a:lstStyle/>
          <a:p>
            <a:pPr algn="just"/>
            <a:r>
              <a:rPr lang="en-US" sz="3200" b="1" dirty="0">
                <a:solidFill>
                  <a:schemeClr val="accent4">
                    <a:lumMod val="75000"/>
                  </a:schemeClr>
                </a:solidFill>
              </a:rPr>
              <a:t>Economics is all about choices. People are faced with choices every day. Should we walk to school or take the bus? What should we eat for lunch? Similarly, businesses also need to make choices, such as what products or services they will provide, while governments need to decide how to spend taxpayers’ money. </a:t>
            </a:r>
          </a:p>
          <a:p>
            <a:pPr algn="just"/>
            <a:endParaRPr lang="en-US" sz="3200" b="1" dirty="0"/>
          </a:p>
          <a:p>
            <a:pPr algn="just"/>
            <a:r>
              <a:rPr lang="en-US" sz="3200" b="1" dirty="0"/>
              <a:t>When investigating each of these choices the potential consequences that will affect society need to be addressed. Whatever choice people, businesses or governments take, they will miss out on the alternatives they did not choose. As economists, we look at how to choose the alternative that will bring the greatest benefits as well as the consequences of the actions we choose to make. </a:t>
            </a:r>
          </a:p>
        </p:txBody>
      </p:sp>
      <p:sp>
        <p:nvSpPr>
          <p:cNvPr id="5" name="CasellaDiTesto 4">
            <a:extLst>
              <a:ext uri="{FF2B5EF4-FFF2-40B4-BE49-F238E27FC236}">
                <a16:creationId xmlns:a16="http://schemas.microsoft.com/office/drawing/2014/main" id="{FBC088CD-FAB3-21C6-800A-2F215F0221B8}"/>
              </a:ext>
            </a:extLst>
          </p:cNvPr>
          <p:cNvSpPr txBox="1"/>
          <p:nvPr/>
        </p:nvSpPr>
        <p:spPr>
          <a:xfrm>
            <a:off x="1889760" y="1392972"/>
            <a:ext cx="9144000" cy="830997"/>
          </a:xfrm>
          <a:prstGeom prst="rect">
            <a:avLst/>
          </a:prstGeom>
          <a:noFill/>
        </p:spPr>
        <p:txBody>
          <a:bodyPr wrap="square">
            <a:spAutoFit/>
          </a:bodyPr>
          <a:lstStyle/>
          <a:p>
            <a:pPr marL="0" lvl="0" indent="0" algn="l" rtl="0">
              <a:spcBef>
                <a:spcPts val="0"/>
              </a:spcBef>
              <a:spcAft>
                <a:spcPts val="0"/>
              </a:spcAft>
              <a:buNone/>
            </a:pPr>
            <a:r>
              <a:rPr lang="it-IT" sz="4800" b="1" dirty="0">
                <a:solidFill>
                  <a:srgbClr val="00B050"/>
                </a:solidFill>
                <a:latin typeface="+mn-lt"/>
                <a:ea typeface="Open Sans"/>
                <a:cs typeface="Open Sans"/>
                <a:sym typeface="Open Sans"/>
              </a:rPr>
              <a:t>ECONOMIC CHOICES  </a:t>
            </a:r>
            <a:endParaRPr lang="it-IT" sz="4800" dirty="0">
              <a:solidFill>
                <a:srgbClr val="00B050"/>
              </a:solidFill>
              <a:latin typeface="+mn-lt"/>
              <a:ea typeface="Open Sans"/>
              <a:cs typeface="Open Sans"/>
              <a:sym typeface="Open Sans"/>
            </a:endParaRPr>
          </a:p>
        </p:txBody>
      </p:sp>
      <p:pic>
        <p:nvPicPr>
          <p:cNvPr id="6" name="Elemento grafico 5" descr="Monete con riempimento a tinta unita">
            <a:extLst>
              <a:ext uri="{FF2B5EF4-FFF2-40B4-BE49-F238E27FC236}">
                <a16:creationId xmlns:a16="http://schemas.microsoft.com/office/drawing/2014/main" id="{D5C252E9-5349-BE79-ACFB-0FFE5FF8B1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20799" y="596370"/>
            <a:ext cx="2696310" cy="1945193"/>
          </a:xfrm>
          <a:prstGeom prst="rect">
            <a:avLst/>
          </a:prstGeom>
        </p:spPr>
      </p:pic>
    </p:spTree>
    <p:extLst>
      <p:ext uri="{BB962C8B-B14F-4D97-AF65-F5344CB8AC3E}">
        <p14:creationId xmlns:p14="http://schemas.microsoft.com/office/powerpoint/2010/main" val="238112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Immagine 2" descr="Immagine che contiene mela, frutta, interni, sedendo&#10;&#10;Descrizione generata automaticamente">
            <a:extLst>
              <a:ext uri="{FF2B5EF4-FFF2-40B4-BE49-F238E27FC236}">
                <a16:creationId xmlns:a16="http://schemas.microsoft.com/office/drawing/2014/main" id="{7BB3F5F0-C19A-70CC-A78A-CD9750E564A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00499" y="2026493"/>
            <a:ext cx="7998213" cy="7290957"/>
          </a:xfrm>
          <a:prstGeom prst="rect">
            <a:avLst/>
          </a:prstGeom>
        </p:spPr>
      </p:pic>
      <p:sp>
        <p:nvSpPr>
          <p:cNvPr id="4" name="Google Shape;35;p10">
            <a:extLst>
              <a:ext uri="{FF2B5EF4-FFF2-40B4-BE49-F238E27FC236}">
                <a16:creationId xmlns:a16="http://schemas.microsoft.com/office/drawing/2014/main" id="{500501B0-8BDF-EAF9-C4D6-5500C5F94F7D}"/>
              </a:ext>
            </a:extLst>
          </p:cNvPr>
          <p:cNvSpPr txBox="1"/>
          <p:nvPr/>
        </p:nvSpPr>
        <p:spPr>
          <a:xfrm>
            <a:off x="841624" y="885350"/>
            <a:ext cx="1619743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rgbClr val="FF0000"/>
                </a:solidFill>
                <a:latin typeface="+mj-lt"/>
                <a:ea typeface="Open Sans"/>
                <a:cs typeface="Open Sans"/>
                <a:sym typeface="Open Sans"/>
              </a:rPr>
              <a:t>TAKE AN APPLE</a:t>
            </a:r>
            <a:endParaRPr sz="5400" dirty="0">
              <a:solidFill>
                <a:srgbClr val="FF0000"/>
              </a:solidFill>
              <a:latin typeface="+mj-lt"/>
              <a:ea typeface="Open Sans"/>
              <a:cs typeface="Open Sans"/>
              <a:sym typeface="Open Sans"/>
            </a:endParaRPr>
          </a:p>
        </p:txBody>
      </p:sp>
    </p:spTree>
    <p:extLst>
      <p:ext uri="{BB962C8B-B14F-4D97-AF65-F5344CB8AC3E}">
        <p14:creationId xmlns:p14="http://schemas.microsoft.com/office/powerpoint/2010/main" val="300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23A393B-C04D-EFC9-E392-DD492C32E6E8}"/>
              </a:ext>
            </a:extLst>
          </p:cNvPr>
          <p:cNvSpPr txBox="1"/>
          <p:nvPr/>
        </p:nvSpPr>
        <p:spPr>
          <a:xfrm>
            <a:off x="1996440" y="2453520"/>
            <a:ext cx="13380720" cy="7478970"/>
          </a:xfrm>
          <a:prstGeom prst="rect">
            <a:avLst/>
          </a:prstGeom>
          <a:noFill/>
        </p:spPr>
        <p:txBody>
          <a:bodyPr wrap="square">
            <a:spAutoFit/>
          </a:bodyPr>
          <a:lstStyle/>
          <a:p>
            <a:pPr algn="just"/>
            <a:endParaRPr lang="en-US" sz="4000" dirty="0"/>
          </a:p>
          <a:p>
            <a:pPr algn="just"/>
            <a:r>
              <a:rPr lang="en-US" sz="4000" dirty="0"/>
              <a:t>Sometimes we feel pressure from our peers to buy a product. If everybody else has the latest smartphone and we don’t, we might feel like a social outcast. Without these pressures, we would be less likely to buy the product. This would allow us to consider spending our money on something else that may bring us more satisfaction. For example, we could have saved our money for a rainy day, or even donated it to those in need. </a:t>
            </a:r>
            <a:r>
              <a:rPr lang="en-US" sz="4000" b="1" dirty="0">
                <a:solidFill>
                  <a:schemeClr val="accent4">
                    <a:lumMod val="75000"/>
                  </a:schemeClr>
                </a:solidFill>
              </a:rPr>
              <a:t>Whatever you decide to do with your money, make sure that it is a rational decision that is most likely to give you the greatest satisfaction in the long run.</a:t>
            </a:r>
          </a:p>
        </p:txBody>
      </p:sp>
      <p:sp>
        <p:nvSpPr>
          <p:cNvPr id="5" name="CasellaDiTesto 4">
            <a:extLst>
              <a:ext uri="{FF2B5EF4-FFF2-40B4-BE49-F238E27FC236}">
                <a16:creationId xmlns:a16="http://schemas.microsoft.com/office/drawing/2014/main" id="{FBC088CD-FAB3-21C6-800A-2F215F0221B8}"/>
              </a:ext>
            </a:extLst>
          </p:cNvPr>
          <p:cNvSpPr txBox="1"/>
          <p:nvPr/>
        </p:nvSpPr>
        <p:spPr>
          <a:xfrm>
            <a:off x="1889760" y="1392972"/>
            <a:ext cx="9144000" cy="830997"/>
          </a:xfrm>
          <a:prstGeom prst="rect">
            <a:avLst/>
          </a:prstGeom>
          <a:noFill/>
        </p:spPr>
        <p:txBody>
          <a:bodyPr wrap="square">
            <a:spAutoFit/>
          </a:bodyPr>
          <a:lstStyle/>
          <a:p>
            <a:pPr marL="0" lvl="0" indent="0" algn="l" rtl="0">
              <a:spcBef>
                <a:spcPts val="0"/>
              </a:spcBef>
              <a:spcAft>
                <a:spcPts val="0"/>
              </a:spcAft>
              <a:buNone/>
            </a:pPr>
            <a:r>
              <a:rPr lang="it-IT" sz="4800" b="1" dirty="0">
                <a:solidFill>
                  <a:srgbClr val="00B050"/>
                </a:solidFill>
                <a:latin typeface="+mn-lt"/>
                <a:ea typeface="Open Sans"/>
                <a:cs typeface="Open Sans"/>
                <a:sym typeface="Open Sans"/>
              </a:rPr>
              <a:t>ECONOMIC CHOICES  </a:t>
            </a:r>
            <a:endParaRPr lang="it-IT" sz="4800" dirty="0">
              <a:solidFill>
                <a:srgbClr val="00B050"/>
              </a:solidFill>
              <a:latin typeface="+mn-lt"/>
              <a:ea typeface="Open Sans"/>
              <a:cs typeface="Open Sans"/>
              <a:sym typeface="Open Sans"/>
            </a:endParaRPr>
          </a:p>
        </p:txBody>
      </p:sp>
      <p:pic>
        <p:nvPicPr>
          <p:cNvPr id="6" name="Elemento grafico 5" descr="Monete con riempimento a tinta unita">
            <a:extLst>
              <a:ext uri="{FF2B5EF4-FFF2-40B4-BE49-F238E27FC236}">
                <a16:creationId xmlns:a16="http://schemas.microsoft.com/office/drawing/2014/main" id="{D5C252E9-5349-BE79-ACFB-0FFE5FF8B1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20799" y="596370"/>
            <a:ext cx="2696310" cy="1945193"/>
          </a:xfrm>
          <a:prstGeom prst="rect">
            <a:avLst/>
          </a:prstGeom>
        </p:spPr>
      </p:pic>
    </p:spTree>
    <p:extLst>
      <p:ext uri="{BB962C8B-B14F-4D97-AF65-F5344CB8AC3E}">
        <p14:creationId xmlns:p14="http://schemas.microsoft.com/office/powerpoint/2010/main" val="291772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DE4685FB-CEB9-4A37-76C5-C19FFFD8BE9A}"/>
              </a:ext>
            </a:extLst>
          </p:cNvPr>
          <p:cNvSpPr txBox="1"/>
          <p:nvPr/>
        </p:nvSpPr>
        <p:spPr>
          <a:xfrm>
            <a:off x="841624" y="885350"/>
            <a:ext cx="15587096"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3200" b="1" dirty="0">
                <a:solidFill>
                  <a:srgbClr val="00B050"/>
                </a:solidFill>
                <a:latin typeface="Open Sans"/>
                <a:ea typeface="Open Sans"/>
                <a:cs typeface="Open Sans"/>
                <a:sym typeface="Open Sans"/>
              </a:rPr>
              <a:t>MEANS OF PAYMENT AND FINANCIAL INSTRUMENTS – ECONOMIC CHOICES  </a:t>
            </a:r>
            <a:endParaRPr sz="3200" dirty="0">
              <a:solidFill>
                <a:srgbClr val="00B050"/>
              </a:solidFill>
              <a:latin typeface="Open Sans"/>
              <a:ea typeface="Open Sans"/>
              <a:cs typeface="Open Sans"/>
              <a:sym typeface="Open Sans"/>
            </a:endParaRPr>
          </a:p>
        </p:txBody>
      </p:sp>
      <p:pic>
        <p:nvPicPr>
          <p:cNvPr id="3" name="Elemento grafico 2" descr="Domanda e offerta con riempimento a tinta unita">
            <a:extLst>
              <a:ext uri="{FF2B5EF4-FFF2-40B4-BE49-F238E27FC236}">
                <a16:creationId xmlns:a16="http://schemas.microsoft.com/office/drawing/2014/main" id="{DA730C69-BD68-D69F-2B88-E6F35E7BC7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93669" y="2832411"/>
            <a:ext cx="4554733" cy="5330282"/>
          </a:xfrm>
          <a:prstGeom prst="rect">
            <a:avLst/>
          </a:prstGeom>
        </p:spPr>
      </p:pic>
      <p:pic>
        <p:nvPicPr>
          <p:cNvPr id="4" name="Elemento grafico 3" descr="Monete con riempimento a tinta unita">
            <a:extLst>
              <a:ext uri="{FF2B5EF4-FFF2-40B4-BE49-F238E27FC236}">
                <a16:creationId xmlns:a16="http://schemas.microsoft.com/office/drawing/2014/main" id="{82D1F73D-D6E5-A2E0-F0AB-E25CAA3623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20799" y="1876530"/>
            <a:ext cx="2696310" cy="1945193"/>
          </a:xfrm>
          <a:prstGeom prst="rect">
            <a:avLst/>
          </a:prstGeom>
        </p:spPr>
      </p:pic>
      <p:sp>
        <p:nvSpPr>
          <p:cNvPr id="5" name="Google Shape;34;p10">
            <a:extLst>
              <a:ext uri="{FF2B5EF4-FFF2-40B4-BE49-F238E27FC236}">
                <a16:creationId xmlns:a16="http://schemas.microsoft.com/office/drawing/2014/main" id="{3826C6F4-C2E0-680E-0B48-224798E30D6F}"/>
              </a:ext>
            </a:extLst>
          </p:cNvPr>
          <p:cNvSpPr txBox="1"/>
          <p:nvPr/>
        </p:nvSpPr>
        <p:spPr>
          <a:xfrm>
            <a:off x="1181952" y="885350"/>
            <a:ext cx="10582262" cy="9571521"/>
          </a:xfrm>
          <a:prstGeom prst="rect">
            <a:avLst/>
          </a:prstGeom>
          <a:noFill/>
          <a:ln>
            <a:noFill/>
          </a:ln>
        </p:spPr>
        <p:txBody>
          <a:bodyPr spcFirstLastPara="1" wrap="square" lIns="121925" tIns="121925" rIns="121925" bIns="121925" anchor="ctr" anchorCtr="0">
            <a:noAutofit/>
          </a:bodyPr>
          <a:lstStyle/>
          <a:p>
            <a:pPr algn="just"/>
            <a:r>
              <a:rPr lang="en-US" sz="3200" b="1" dirty="0">
                <a:solidFill>
                  <a:schemeClr val="tx1"/>
                </a:solidFill>
              </a:rPr>
              <a:t>Financial instruments</a:t>
            </a:r>
            <a:r>
              <a:rPr lang="en-US" sz="3200" dirty="0">
                <a:solidFill>
                  <a:schemeClr val="tx1"/>
                </a:solidFill>
              </a:rPr>
              <a:t> are monetary </a:t>
            </a:r>
            <a:r>
              <a:rPr lang="en-US" sz="3200" dirty="0">
                <a:solidFill>
                  <a:schemeClr val="tx1"/>
                </a:solidFill>
                <a:hlinkClick r:id="rId6" tooltip="Contract">
                  <a:extLst>
                    <a:ext uri="{A12FA001-AC4F-418D-AE19-62706E023703}">
                      <ahyp:hlinkClr xmlns:ahyp="http://schemas.microsoft.com/office/drawing/2018/hyperlinkcolor" val="tx"/>
                    </a:ext>
                  </a:extLst>
                </a:hlinkClick>
              </a:rPr>
              <a:t>contracts</a:t>
            </a:r>
            <a:r>
              <a:rPr lang="en-US" sz="3200" dirty="0">
                <a:solidFill>
                  <a:schemeClr val="tx1"/>
                </a:solidFill>
              </a:rPr>
              <a:t> between parties. They can be created, traded, modified and settled. They can be cash (currency, BANK DEPOSIT), evidence of an ownership interest in an entity or a contractual right to receive or deliver in the form of </a:t>
            </a:r>
            <a:r>
              <a:rPr lang="en-US" sz="3200" dirty="0">
                <a:solidFill>
                  <a:schemeClr val="tx1"/>
                </a:solidFill>
                <a:hlinkClick r:id="rId7" tooltip="Currency">
                  <a:extLst>
                    <a:ext uri="{A12FA001-AC4F-418D-AE19-62706E023703}">
                      <ahyp:hlinkClr xmlns:ahyp="http://schemas.microsoft.com/office/drawing/2018/hyperlinkcolor" val="tx"/>
                    </a:ext>
                  </a:extLst>
                </a:hlinkClick>
              </a:rPr>
              <a:t>currency</a:t>
            </a:r>
            <a:r>
              <a:rPr lang="en-US" sz="3200" dirty="0">
                <a:solidFill>
                  <a:schemeClr val="tx1"/>
                </a:solidFill>
              </a:rPr>
              <a:t> (forex); debt (</a:t>
            </a:r>
            <a:r>
              <a:rPr lang="en-US" sz="3200" dirty="0">
                <a:solidFill>
                  <a:schemeClr val="tx1"/>
                </a:solidFill>
                <a:hlinkClick r:id="rId8" tooltip="Bond (finance)">
                  <a:extLst>
                    <a:ext uri="{A12FA001-AC4F-418D-AE19-62706E023703}">
                      <ahyp:hlinkClr xmlns:ahyp="http://schemas.microsoft.com/office/drawing/2018/hyperlinkcolor" val="tx"/>
                    </a:ext>
                  </a:extLst>
                </a:hlinkClick>
              </a:rPr>
              <a:t>bonds</a:t>
            </a:r>
            <a:r>
              <a:rPr lang="en-US" sz="3200" dirty="0">
                <a:solidFill>
                  <a:schemeClr val="tx1"/>
                </a:solidFill>
              </a:rPr>
              <a:t>, </a:t>
            </a:r>
            <a:r>
              <a:rPr lang="en-US" sz="3200" dirty="0">
                <a:solidFill>
                  <a:schemeClr val="tx1"/>
                </a:solidFill>
                <a:hlinkClick r:id="rId9" tooltip="Loan">
                  <a:extLst>
                    <a:ext uri="{A12FA001-AC4F-418D-AE19-62706E023703}">
                      <ahyp:hlinkClr xmlns:ahyp="http://schemas.microsoft.com/office/drawing/2018/hyperlinkcolor" val="tx"/>
                    </a:ext>
                  </a:extLst>
                </a:hlinkClick>
              </a:rPr>
              <a:t>loans</a:t>
            </a:r>
            <a:r>
              <a:rPr lang="en-US" sz="3200" dirty="0">
                <a:solidFill>
                  <a:schemeClr val="tx1"/>
                </a:solidFill>
              </a:rPr>
              <a:t>); </a:t>
            </a:r>
            <a:r>
              <a:rPr lang="en-US" sz="3200" dirty="0">
                <a:solidFill>
                  <a:schemeClr val="tx1"/>
                </a:solidFill>
                <a:hlinkClick r:id="rId10" tooltip="Equity (finance)">
                  <a:extLst>
                    <a:ext uri="{A12FA001-AC4F-418D-AE19-62706E023703}">
                      <ahyp:hlinkClr xmlns:ahyp="http://schemas.microsoft.com/office/drawing/2018/hyperlinkcolor" val="tx"/>
                    </a:ext>
                  </a:extLst>
                </a:hlinkClick>
              </a:rPr>
              <a:t>equity</a:t>
            </a:r>
            <a:r>
              <a:rPr lang="en-US" sz="3200" dirty="0">
                <a:solidFill>
                  <a:schemeClr val="tx1"/>
                </a:solidFill>
              </a:rPr>
              <a:t> (</a:t>
            </a:r>
            <a:r>
              <a:rPr lang="en-US" sz="3200" dirty="0">
                <a:solidFill>
                  <a:schemeClr val="tx1"/>
                </a:solidFill>
                <a:hlinkClick r:id="rId11" tooltip="Share (finance)">
                  <a:extLst>
                    <a:ext uri="{A12FA001-AC4F-418D-AE19-62706E023703}">
                      <ahyp:hlinkClr xmlns:ahyp="http://schemas.microsoft.com/office/drawing/2018/hyperlinkcolor" val="tx"/>
                    </a:ext>
                  </a:extLst>
                </a:hlinkClick>
              </a:rPr>
              <a:t>shares</a:t>
            </a:r>
            <a:r>
              <a:rPr lang="en-US" sz="3200" dirty="0">
                <a:solidFill>
                  <a:schemeClr val="tx1"/>
                </a:solidFill>
              </a:rPr>
              <a:t>); or derivatives (</a:t>
            </a:r>
            <a:r>
              <a:rPr lang="en-US" sz="3200" dirty="0">
                <a:solidFill>
                  <a:schemeClr val="tx1"/>
                </a:solidFill>
                <a:hlinkClick r:id="rId12" tooltip="Option (finance)">
                  <a:extLst>
                    <a:ext uri="{A12FA001-AC4F-418D-AE19-62706E023703}">
                      <ahyp:hlinkClr xmlns:ahyp="http://schemas.microsoft.com/office/drawing/2018/hyperlinkcolor" val="tx"/>
                    </a:ext>
                  </a:extLst>
                </a:hlinkClick>
              </a:rPr>
              <a:t>options</a:t>
            </a:r>
            <a:r>
              <a:rPr lang="en-US" sz="3200" dirty="0">
                <a:solidFill>
                  <a:schemeClr val="tx1"/>
                </a:solidFill>
              </a:rPr>
              <a:t>, </a:t>
            </a:r>
            <a:r>
              <a:rPr lang="en-US" sz="3200" dirty="0">
                <a:solidFill>
                  <a:schemeClr val="tx1"/>
                </a:solidFill>
                <a:hlinkClick r:id="rId13" tooltip="Futures contract">
                  <a:extLst>
                    <a:ext uri="{A12FA001-AC4F-418D-AE19-62706E023703}">
                      <ahyp:hlinkClr xmlns:ahyp="http://schemas.microsoft.com/office/drawing/2018/hyperlinkcolor" val="tx"/>
                    </a:ext>
                  </a:extLst>
                </a:hlinkClick>
              </a:rPr>
              <a:t>futures</a:t>
            </a:r>
            <a:r>
              <a:rPr lang="en-US" sz="3200" dirty="0">
                <a:solidFill>
                  <a:schemeClr val="tx1"/>
                </a:solidFill>
              </a:rPr>
              <a:t>, </a:t>
            </a:r>
            <a:r>
              <a:rPr lang="en-US" sz="3200" dirty="0">
                <a:solidFill>
                  <a:schemeClr val="tx1"/>
                </a:solidFill>
                <a:hlinkClick r:id="rId14" tooltip="Forward contract">
                  <a:extLst>
                    <a:ext uri="{A12FA001-AC4F-418D-AE19-62706E023703}">
                      <ahyp:hlinkClr xmlns:ahyp="http://schemas.microsoft.com/office/drawing/2018/hyperlinkcolor" val="tx"/>
                    </a:ext>
                  </a:extLst>
                </a:hlinkClick>
              </a:rPr>
              <a:t>forwards</a:t>
            </a:r>
            <a:r>
              <a:rPr lang="en-US" sz="3200" dirty="0">
                <a:solidFill>
                  <a:schemeClr val="tx1"/>
                </a:solidFill>
              </a:rPr>
              <a:t>).</a:t>
            </a:r>
          </a:p>
          <a:p>
            <a:pPr algn="just"/>
            <a:endParaRPr lang="en-US" sz="3200" dirty="0"/>
          </a:p>
          <a:p>
            <a:pPr algn="just"/>
            <a:r>
              <a:rPr lang="en-US" sz="3200" b="1" dirty="0">
                <a:solidFill>
                  <a:schemeClr val="accent4">
                    <a:lumMod val="75000"/>
                  </a:schemeClr>
                </a:solidFill>
              </a:rPr>
              <a:t>For example, a person who has already acquired a house, food, water, basic clothing, and has money left over will buy an item that will make their life easier, such as a car. That person may later decide to buy a phone, a bag, designer jeans, a new car, a new smartphone and the list goes on. </a:t>
            </a:r>
          </a:p>
          <a:p>
            <a:endParaRPr lang="en-US" dirty="0"/>
          </a:p>
        </p:txBody>
      </p:sp>
    </p:spTree>
    <p:extLst>
      <p:ext uri="{BB962C8B-B14F-4D97-AF65-F5344CB8AC3E}">
        <p14:creationId xmlns:p14="http://schemas.microsoft.com/office/powerpoint/2010/main" val="7013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rstanding the personal life cycle - Business Studies &amp; Economics">
            <a:extLst>
              <a:ext uri="{FF2B5EF4-FFF2-40B4-BE49-F238E27FC236}">
                <a16:creationId xmlns:a16="http://schemas.microsoft.com/office/drawing/2014/main" id="{C1370E8D-F91A-AFD3-4E0A-F317161DF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40" y="1922100"/>
            <a:ext cx="5750243" cy="43853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fe-Cycle Hypothesis - Economics Help">
            <a:extLst>
              <a:ext uri="{FF2B5EF4-FFF2-40B4-BE49-F238E27FC236}">
                <a16:creationId xmlns:a16="http://schemas.microsoft.com/office/drawing/2014/main" id="{D043EB89-56D4-6453-7F51-C378DFD17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6385560"/>
            <a:ext cx="9966960" cy="3489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fe-Cycle Hypothesis - Economics Help">
            <a:extLst>
              <a:ext uri="{FF2B5EF4-FFF2-40B4-BE49-F238E27FC236}">
                <a16:creationId xmlns:a16="http://schemas.microsoft.com/office/drawing/2014/main" id="{BD1088F3-03EB-F71B-9D87-DC259B95A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480" y="1625918"/>
            <a:ext cx="8016240" cy="438539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1EBDFB8-2D22-B5DD-84FB-250C51FF3035}"/>
              </a:ext>
            </a:extLst>
          </p:cNvPr>
          <p:cNvSpPr txBox="1"/>
          <p:nvPr/>
        </p:nvSpPr>
        <p:spPr>
          <a:xfrm>
            <a:off x="2118360" y="833839"/>
            <a:ext cx="10881360" cy="769441"/>
          </a:xfrm>
          <a:prstGeom prst="rect">
            <a:avLst/>
          </a:prstGeom>
          <a:noFill/>
        </p:spPr>
        <p:txBody>
          <a:bodyPr wrap="square" rtlCol="0">
            <a:spAutoFit/>
          </a:bodyPr>
          <a:lstStyle/>
          <a:p>
            <a:r>
              <a:rPr lang="it-IT" sz="4400" b="1" dirty="0">
                <a:solidFill>
                  <a:srgbClr val="00B0F0"/>
                </a:solidFill>
              </a:rPr>
              <a:t>THE LIFE CYCLE MODEL </a:t>
            </a:r>
          </a:p>
        </p:txBody>
      </p:sp>
    </p:spTree>
    <p:extLst>
      <p:ext uri="{BB962C8B-B14F-4D97-AF65-F5344CB8AC3E}">
        <p14:creationId xmlns:p14="http://schemas.microsoft.com/office/powerpoint/2010/main" val="118692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841624" y="885350"/>
            <a:ext cx="1619743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rgbClr val="00B0F0"/>
                </a:solidFill>
                <a:latin typeface="+mj-lt"/>
                <a:ea typeface="Open Sans"/>
                <a:cs typeface="Open Sans"/>
                <a:sym typeface="Open Sans"/>
              </a:rPr>
              <a:t>CHOICES and life </a:t>
            </a:r>
            <a:r>
              <a:rPr lang="it-IT" sz="5400" b="1" dirty="0" err="1">
                <a:solidFill>
                  <a:srgbClr val="00B0F0"/>
                </a:solidFill>
                <a:latin typeface="+mj-lt"/>
                <a:ea typeface="Open Sans"/>
                <a:cs typeface="Open Sans"/>
                <a:sym typeface="Open Sans"/>
              </a:rPr>
              <a:t>cycle</a:t>
            </a:r>
            <a:endParaRPr sz="5400" dirty="0">
              <a:solidFill>
                <a:srgbClr val="00B0F0"/>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2318703"/>
            <a:ext cx="14147924" cy="523220"/>
          </a:xfrm>
          <a:prstGeom prst="rect">
            <a:avLst/>
          </a:prstGeom>
          <a:noFill/>
        </p:spPr>
        <p:txBody>
          <a:bodyPr wrap="square" rtlCol="0">
            <a:spAutoFit/>
          </a:bodyPr>
          <a:lstStyle/>
          <a:p>
            <a:pPr marL="342900" indent="-342900" algn="just">
              <a:buFont typeface="Wingdings" charset="2"/>
              <a:buAutoNum type="arabicPeriod"/>
              <a:defRPr/>
            </a:pPr>
            <a:endParaRPr lang="en-US" sz="1400" b="1" dirty="0">
              <a:solidFill>
                <a:srgbClr val="C00000"/>
              </a:solidFill>
            </a:endParaRPr>
          </a:p>
          <a:p>
            <a:pPr marL="342900" indent="-342900" algn="just">
              <a:buFont typeface="Wingdings" charset="2"/>
              <a:buAutoNum type="arabicPeriod"/>
              <a:defRPr/>
            </a:pPr>
            <a:endParaRPr lang="en-US" sz="1400" b="1" dirty="0">
              <a:solidFill>
                <a:srgbClr val="C00000"/>
              </a:solidFill>
            </a:endParaRPr>
          </a:p>
        </p:txBody>
      </p:sp>
      <p:sp>
        <p:nvSpPr>
          <p:cNvPr id="5" name="CasellaDiTesto 4">
            <a:extLst>
              <a:ext uri="{FF2B5EF4-FFF2-40B4-BE49-F238E27FC236}">
                <a16:creationId xmlns:a16="http://schemas.microsoft.com/office/drawing/2014/main" id="{13775C44-847C-D0E2-4660-C4624FCA913D}"/>
              </a:ext>
            </a:extLst>
          </p:cNvPr>
          <p:cNvSpPr txBox="1"/>
          <p:nvPr/>
        </p:nvSpPr>
        <p:spPr>
          <a:xfrm>
            <a:off x="213360" y="3405174"/>
            <a:ext cx="9144000" cy="6680034"/>
          </a:xfrm>
          <a:prstGeom prst="rect">
            <a:avLst/>
          </a:prstGeom>
          <a:noFill/>
        </p:spPr>
        <p:txBody>
          <a:bodyPr wrap="square">
            <a:spAutoFit/>
          </a:bodyPr>
          <a:lstStyle/>
          <a:p>
            <a:pPr algn="just">
              <a:lnSpc>
                <a:spcPct val="107000"/>
              </a:lnSpc>
              <a:spcAft>
                <a:spcPts val="800"/>
              </a:spcAft>
            </a:pPr>
            <a:r>
              <a:rPr lang="en-US" sz="3600" b="1" dirty="0">
                <a:solidFill>
                  <a:schemeClr val="tx1"/>
                </a:solidFill>
                <a:effectLst/>
                <a:latin typeface="+mn-lt"/>
                <a:ea typeface="Calibri" panose="020F0502020204030204" pitchFamily="34" charset="0"/>
                <a:cs typeface="Times New Roman" panose="02020603050405020304" pitchFamily="18" charset="0"/>
              </a:rPr>
              <a:t>Economic and Financial Literacy is basic knowledge possibly to be acquired early in life to make individual financial decisions better informed and more effective. This applies particularly to decisions that have long </a:t>
            </a:r>
            <a:r>
              <a:rPr lang="en-US" sz="3600" b="1" dirty="0">
                <a:solidFill>
                  <a:schemeClr val="tx1"/>
                </a:solidFill>
                <a:latin typeface="+mn-lt"/>
                <a:ea typeface="Calibri" panose="020F0502020204030204" pitchFamily="34" charset="0"/>
                <a:cs typeface="Times New Roman" panose="02020603050405020304" pitchFamily="18" charset="0"/>
              </a:rPr>
              <a:t>term </a:t>
            </a:r>
            <a:r>
              <a:rPr lang="it-IT" sz="3600" b="1" dirty="0" err="1">
                <a:solidFill>
                  <a:schemeClr val="tx1"/>
                </a:solidFill>
                <a:latin typeface="+mn-lt"/>
                <a:ea typeface="Calibri" panose="020F0502020204030204" pitchFamily="34" charset="0"/>
                <a:cs typeface="Times New Roman" panose="02020603050405020304" pitchFamily="18" charset="0"/>
              </a:rPr>
              <a:t>consequences</a:t>
            </a:r>
            <a:r>
              <a:rPr lang="it-IT" sz="3600" b="1" dirty="0">
                <a:solidFill>
                  <a:schemeClr val="tx1"/>
                </a:solidFill>
                <a:latin typeface="+mn-lt"/>
                <a:ea typeface="Calibri" panose="020F0502020204030204" pitchFamily="34" charset="0"/>
                <a:cs typeface="Times New Roman" panose="02020603050405020304" pitchFamily="18" charset="0"/>
              </a:rPr>
              <a:t> </a:t>
            </a:r>
          </a:p>
          <a:p>
            <a:pPr>
              <a:lnSpc>
                <a:spcPct val="107000"/>
              </a:lnSpc>
              <a:spcAft>
                <a:spcPts val="800"/>
              </a:spcAft>
            </a:pPr>
            <a:endParaRPr lang="it-IT" sz="3600" b="1" dirty="0">
              <a:latin typeface="+mn-lt"/>
              <a:ea typeface="Calibri" panose="020F0502020204030204" pitchFamily="34" charset="0"/>
              <a:cs typeface="Times New Roman" panose="02020603050405020304" pitchFamily="18" charset="0"/>
            </a:endParaRPr>
          </a:p>
          <a:p>
            <a:pPr>
              <a:lnSpc>
                <a:spcPct val="107000"/>
              </a:lnSpc>
              <a:spcAft>
                <a:spcPts val="800"/>
              </a:spcAft>
            </a:pPr>
            <a:endParaRPr lang="it-IT" sz="3600" b="1" dirty="0">
              <a:latin typeface="+mn-lt"/>
              <a:ea typeface="Calibri" panose="020F0502020204030204" pitchFamily="34" charset="0"/>
              <a:cs typeface="Times New Roman" panose="02020603050405020304" pitchFamily="18" charset="0"/>
            </a:endParaRPr>
          </a:p>
          <a:p>
            <a:pPr>
              <a:lnSpc>
                <a:spcPct val="107000"/>
              </a:lnSpc>
              <a:spcAft>
                <a:spcPts val="800"/>
              </a:spcAft>
            </a:pPr>
            <a:endParaRPr lang="it-IT" sz="1800" dirty="0">
              <a:effectLst/>
              <a:latin typeface="AAAAAH+Comfortaa-Regular"/>
              <a:ea typeface="Calibri" panose="020F0502020204030204" pitchFamily="34" charset="0"/>
              <a:cs typeface="Times New Roman" panose="02020603050405020304" pitchFamily="18" charset="0"/>
            </a:endParaRPr>
          </a:p>
          <a:p>
            <a:pPr>
              <a:lnSpc>
                <a:spcPct val="107000"/>
              </a:lnSpc>
              <a:spcAft>
                <a:spcPts val="800"/>
              </a:spcAft>
            </a:pPr>
            <a:endParaRPr lang="it-IT" sz="14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it-IT"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B7074645-CA83-9677-589E-649EEFD41685}"/>
              </a:ext>
            </a:extLst>
          </p:cNvPr>
          <p:cNvPicPr>
            <a:picLocks noChangeAspect="1"/>
          </p:cNvPicPr>
          <p:nvPr/>
        </p:nvPicPr>
        <p:blipFill>
          <a:blip r:embed="rId2"/>
          <a:stretch>
            <a:fillRect/>
          </a:stretch>
        </p:blipFill>
        <p:spPr>
          <a:xfrm>
            <a:off x="10256520" y="0"/>
            <a:ext cx="8412480" cy="10747692"/>
          </a:xfrm>
          <a:prstGeom prst="rect">
            <a:avLst/>
          </a:prstGeom>
        </p:spPr>
      </p:pic>
    </p:spTree>
    <p:extLst>
      <p:ext uri="{BB962C8B-B14F-4D97-AF65-F5344CB8AC3E}">
        <p14:creationId xmlns:p14="http://schemas.microsoft.com/office/powerpoint/2010/main" val="31783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nettore pagina esterna 1">
            <a:extLst>
              <a:ext uri="{FF2B5EF4-FFF2-40B4-BE49-F238E27FC236}">
                <a16:creationId xmlns:a16="http://schemas.microsoft.com/office/drawing/2014/main" id="{FC9BA396-9165-B5B2-EEFD-486884C4AB21}"/>
              </a:ext>
            </a:extLst>
          </p:cNvPr>
          <p:cNvSpPr/>
          <p:nvPr/>
        </p:nvSpPr>
        <p:spPr>
          <a:xfrm>
            <a:off x="10201512" y="518223"/>
            <a:ext cx="7315199" cy="2508739"/>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Google Shape;34;p10">
            <a:extLst>
              <a:ext uri="{FF2B5EF4-FFF2-40B4-BE49-F238E27FC236}">
                <a16:creationId xmlns:a16="http://schemas.microsoft.com/office/drawing/2014/main" id="{D22092AF-8C1C-D37C-9A2F-62E36115F319}"/>
              </a:ext>
            </a:extLst>
          </p:cNvPr>
          <p:cNvSpPr txBox="1"/>
          <p:nvPr/>
        </p:nvSpPr>
        <p:spPr>
          <a:xfrm>
            <a:off x="586154" y="3305909"/>
            <a:ext cx="16860222" cy="1626577"/>
          </a:xfrm>
          <a:prstGeom prst="rect">
            <a:avLst/>
          </a:prstGeom>
          <a:noFill/>
          <a:ln>
            <a:noFill/>
          </a:ln>
        </p:spPr>
        <p:txBody>
          <a:bodyPr spcFirstLastPara="1" wrap="square" lIns="121925" tIns="121925" rIns="121925" bIns="121925" anchor="ctr" anchorCtr="0">
            <a:noAutofit/>
          </a:bodyPr>
          <a:lstStyle/>
          <a:p>
            <a:pPr algn="just" defTabSz="844083">
              <a:lnSpc>
                <a:spcPct val="90000"/>
              </a:lnSpc>
              <a:defRPr/>
            </a:pPr>
            <a:endParaRPr lang="en-US" sz="2800"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algn="just" defTabSz="844083">
              <a:lnSpc>
                <a:spcPct val="90000"/>
              </a:lnSpc>
              <a:defRPr/>
            </a:pP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itchFamily="80" charset="2"/>
              <a:buAutoNum type="arabicPeriod"/>
              <a:defRPr/>
            </a:pPr>
            <a:endParaRPr lang="en-US" sz="2000"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p:txBody>
      </p:sp>
      <p:sp>
        <p:nvSpPr>
          <p:cNvPr id="4" name="Google Shape;35;p10">
            <a:extLst>
              <a:ext uri="{FF2B5EF4-FFF2-40B4-BE49-F238E27FC236}">
                <a16:creationId xmlns:a16="http://schemas.microsoft.com/office/drawing/2014/main" id="{0491E8F5-DDC9-5CF0-9D40-9236F2ECE8EA}"/>
              </a:ext>
            </a:extLst>
          </p:cNvPr>
          <p:cNvSpPr txBox="1"/>
          <p:nvPr/>
        </p:nvSpPr>
        <p:spPr>
          <a:xfrm>
            <a:off x="841624" y="729236"/>
            <a:ext cx="16219742" cy="109956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rgbClr val="FF0000"/>
                </a:solidFill>
                <a:latin typeface="Open Sans"/>
                <a:ea typeface="Open Sans"/>
                <a:cs typeface="Open Sans"/>
                <a:sym typeface="Open Sans"/>
              </a:rPr>
              <a:t>BASIC CONCEPTS </a:t>
            </a:r>
            <a:endParaRPr sz="5400" dirty="0">
              <a:solidFill>
                <a:srgbClr val="FF0000"/>
              </a:solidFill>
              <a:latin typeface="Open Sans"/>
              <a:ea typeface="Open Sans"/>
              <a:cs typeface="Open Sans"/>
              <a:sym typeface="Open Sans"/>
            </a:endParaRPr>
          </a:p>
        </p:txBody>
      </p:sp>
      <p:sp>
        <p:nvSpPr>
          <p:cNvPr id="5" name="Documento 4">
            <a:extLst>
              <a:ext uri="{FF2B5EF4-FFF2-40B4-BE49-F238E27FC236}">
                <a16:creationId xmlns:a16="http://schemas.microsoft.com/office/drawing/2014/main" id="{D617699E-16C9-1494-DBFB-E462A89022E2}"/>
              </a:ext>
            </a:extLst>
          </p:cNvPr>
          <p:cNvSpPr/>
          <p:nvPr/>
        </p:nvSpPr>
        <p:spPr>
          <a:xfrm>
            <a:off x="609601" y="2743204"/>
            <a:ext cx="4783015" cy="412652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Nastro perforato 5">
            <a:extLst>
              <a:ext uri="{FF2B5EF4-FFF2-40B4-BE49-F238E27FC236}">
                <a16:creationId xmlns:a16="http://schemas.microsoft.com/office/drawing/2014/main" id="{67784272-5AA6-93AF-6785-09999AF6133E}"/>
              </a:ext>
            </a:extLst>
          </p:cNvPr>
          <p:cNvSpPr/>
          <p:nvPr/>
        </p:nvSpPr>
        <p:spPr>
          <a:xfrm>
            <a:off x="6635264" y="2555635"/>
            <a:ext cx="7315200" cy="2508739"/>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BA7F1F2A-3591-555C-C548-6150F438D02A}"/>
              </a:ext>
            </a:extLst>
          </p:cNvPr>
          <p:cNvSpPr txBox="1"/>
          <p:nvPr/>
        </p:nvSpPr>
        <p:spPr>
          <a:xfrm>
            <a:off x="679937" y="2813542"/>
            <a:ext cx="4079628" cy="1388072"/>
          </a:xfrm>
          <a:prstGeom prst="rect">
            <a:avLst/>
          </a:prstGeom>
          <a:noFill/>
        </p:spPr>
        <p:txBody>
          <a:bodyPr wrap="square" rtlCol="0">
            <a:spAutoFit/>
          </a:bodyPr>
          <a:lstStyle/>
          <a:p>
            <a:pPr marL="492382" indent="-492382" algn="just" defTabSz="844083">
              <a:lnSpc>
                <a:spcPct val="90000"/>
              </a:lnSpc>
              <a:defRPr/>
            </a:pPr>
            <a:endParaRPr lang="en-US" sz="2400" b="1"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anose="05000000000000000000" pitchFamily="2" charset="2"/>
              <a:buChar char="q"/>
              <a:defRPr/>
            </a:pPr>
            <a:r>
              <a:rPr lang="en-US" sz="54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INCOME</a:t>
            </a:r>
          </a:p>
          <a:p>
            <a:endParaRPr lang="it-IT" dirty="0"/>
          </a:p>
        </p:txBody>
      </p:sp>
      <p:sp>
        <p:nvSpPr>
          <p:cNvPr id="8" name="CasellaDiTesto 7">
            <a:extLst>
              <a:ext uri="{FF2B5EF4-FFF2-40B4-BE49-F238E27FC236}">
                <a16:creationId xmlns:a16="http://schemas.microsoft.com/office/drawing/2014/main" id="{B82C3000-4FD0-9A90-C826-70B4283018DD}"/>
              </a:ext>
            </a:extLst>
          </p:cNvPr>
          <p:cNvSpPr txBox="1"/>
          <p:nvPr/>
        </p:nvSpPr>
        <p:spPr>
          <a:xfrm>
            <a:off x="7010402" y="3201719"/>
            <a:ext cx="6326347" cy="1526572"/>
          </a:xfrm>
          <a:prstGeom prst="rect">
            <a:avLst/>
          </a:prstGeom>
          <a:noFill/>
        </p:spPr>
        <p:txBody>
          <a:bodyPr wrap="square" rtlCol="0">
            <a:spAutoFit/>
          </a:bodyPr>
          <a:lstStyle/>
          <a:p>
            <a:pPr algn="just" defTabSz="844083">
              <a:lnSpc>
                <a:spcPct val="90000"/>
              </a:lnSpc>
              <a:defRPr/>
            </a:pPr>
            <a:endParaRPr lang="en-US" sz="4400" b="1"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anose="05000000000000000000" pitchFamily="2" charset="2"/>
              <a:buChar char="q"/>
              <a:defRPr/>
            </a:pPr>
            <a:r>
              <a:rPr lang="en-US" sz="44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WEALTH</a:t>
            </a:r>
          </a:p>
          <a:p>
            <a:endParaRPr lang="it-IT" dirty="0"/>
          </a:p>
        </p:txBody>
      </p:sp>
      <p:sp>
        <p:nvSpPr>
          <p:cNvPr id="9" name="CasellaDiTesto 8">
            <a:extLst>
              <a:ext uri="{FF2B5EF4-FFF2-40B4-BE49-F238E27FC236}">
                <a16:creationId xmlns:a16="http://schemas.microsoft.com/office/drawing/2014/main" id="{D32840A8-6842-02F5-7347-26493A9D13F7}"/>
              </a:ext>
            </a:extLst>
          </p:cNvPr>
          <p:cNvSpPr txBox="1"/>
          <p:nvPr/>
        </p:nvSpPr>
        <p:spPr>
          <a:xfrm>
            <a:off x="11414761" y="1514618"/>
            <a:ext cx="5982286" cy="984885"/>
          </a:xfrm>
          <a:prstGeom prst="rect">
            <a:avLst/>
          </a:prstGeom>
          <a:noFill/>
        </p:spPr>
        <p:txBody>
          <a:bodyPr wrap="square" rtlCol="0">
            <a:spAutoFit/>
          </a:bodyPr>
          <a:lstStyle/>
          <a:p>
            <a:pPr marL="342900" indent="-342900">
              <a:buFont typeface="Wingdings" panose="05000000000000000000" pitchFamily="2" charset="2"/>
              <a:buChar char="q"/>
            </a:pPr>
            <a:r>
              <a:rPr lang="en-US" sz="44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SAVING</a:t>
            </a:r>
          </a:p>
          <a:p>
            <a:endParaRPr lang="it-IT" dirty="0"/>
          </a:p>
        </p:txBody>
      </p:sp>
      <p:sp>
        <p:nvSpPr>
          <p:cNvPr id="11" name="Dati 10">
            <a:extLst>
              <a:ext uri="{FF2B5EF4-FFF2-40B4-BE49-F238E27FC236}">
                <a16:creationId xmlns:a16="http://schemas.microsoft.com/office/drawing/2014/main" id="{DD5B2C68-02B1-1DF6-100F-EC1E265F1C60}"/>
              </a:ext>
            </a:extLst>
          </p:cNvPr>
          <p:cNvSpPr/>
          <p:nvPr/>
        </p:nvSpPr>
        <p:spPr>
          <a:xfrm>
            <a:off x="3534618" y="6207782"/>
            <a:ext cx="10963294" cy="4463874"/>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CasellaDiTesto 12">
            <a:extLst>
              <a:ext uri="{FF2B5EF4-FFF2-40B4-BE49-F238E27FC236}">
                <a16:creationId xmlns:a16="http://schemas.microsoft.com/office/drawing/2014/main" id="{49E06157-92F0-6044-7C93-FC0639EF0F14}"/>
              </a:ext>
            </a:extLst>
          </p:cNvPr>
          <p:cNvSpPr txBox="1"/>
          <p:nvPr/>
        </p:nvSpPr>
        <p:spPr>
          <a:xfrm>
            <a:off x="5333999" y="6689923"/>
            <a:ext cx="7643446" cy="2769989"/>
          </a:xfrm>
          <a:prstGeom prst="rect">
            <a:avLst/>
          </a:prstGeom>
          <a:noFill/>
        </p:spPr>
        <p:txBody>
          <a:bodyPr wrap="square" rtlCol="0">
            <a:spAutoFit/>
          </a:bodyPr>
          <a:lstStyle/>
          <a:p>
            <a:pPr marL="342900" indent="-342900">
              <a:buFont typeface="Wingdings" panose="05000000000000000000" pitchFamily="2" charset="2"/>
              <a:buChar char="q"/>
            </a:pPr>
            <a:r>
              <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CONSUMPTION</a:t>
            </a:r>
          </a:p>
          <a:p>
            <a:pPr marL="342900" indent="-342900">
              <a:buFont typeface="Wingdings" panose="05000000000000000000" pitchFamily="2" charset="2"/>
              <a:buChar char="q"/>
            </a:pPr>
            <a:endPar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q"/>
            </a:pPr>
            <a:r>
              <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INVESTING YOUR SAVING ON FINANCIAL MARKETS</a:t>
            </a:r>
          </a:p>
          <a:p>
            <a:endParaRPr lang="it-IT" dirty="0"/>
          </a:p>
        </p:txBody>
      </p:sp>
    </p:spTree>
    <p:extLst>
      <p:ext uri="{BB962C8B-B14F-4D97-AF65-F5344CB8AC3E}">
        <p14:creationId xmlns:p14="http://schemas.microsoft.com/office/powerpoint/2010/main" val="28831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nettore pagina esterna 1">
            <a:extLst>
              <a:ext uri="{FF2B5EF4-FFF2-40B4-BE49-F238E27FC236}">
                <a16:creationId xmlns:a16="http://schemas.microsoft.com/office/drawing/2014/main" id="{FC9BA396-9165-B5B2-EEFD-486884C4AB21}"/>
              </a:ext>
            </a:extLst>
          </p:cNvPr>
          <p:cNvSpPr/>
          <p:nvPr/>
        </p:nvSpPr>
        <p:spPr>
          <a:xfrm>
            <a:off x="10201512" y="518223"/>
            <a:ext cx="7315199" cy="2508739"/>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Google Shape;34;p10">
            <a:extLst>
              <a:ext uri="{FF2B5EF4-FFF2-40B4-BE49-F238E27FC236}">
                <a16:creationId xmlns:a16="http://schemas.microsoft.com/office/drawing/2014/main" id="{D22092AF-8C1C-D37C-9A2F-62E36115F319}"/>
              </a:ext>
            </a:extLst>
          </p:cNvPr>
          <p:cNvSpPr txBox="1"/>
          <p:nvPr/>
        </p:nvSpPr>
        <p:spPr>
          <a:xfrm>
            <a:off x="586154" y="3305909"/>
            <a:ext cx="16860222" cy="1626577"/>
          </a:xfrm>
          <a:prstGeom prst="rect">
            <a:avLst/>
          </a:prstGeom>
          <a:noFill/>
          <a:ln>
            <a:noFill/>
          </a:ln>
        </p:spPr>
        <p:txBody>
          <a:bodyPr spcFirstLastPara="1" wrap="square" lIns="121925" tIns="121925" rIns="121925" bIns="121925" anchor="ctr" anchorCtr="0">
            <a:noAutofit/>
          </a:bodyPr>
          <a:lstStyle/>
          <a:p>
            <a:pPr algn="just" defTabSz="844083">
              <a:lnSpc>
                <a:spcPct val="90000"/>
              </a:lnSpc>
              <a:defRPr/>
            </a:pPr>
            <a:endParaRPr lang="en-US" sz="2800"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algn="just" defTabSz="844083">
              <a:lnSpc>
                <a:spcPct val="90000"/>
              </a:lnSpc>
              <a:defRPr/>
            </a:pP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itchFamily="80" charset="2"/>
              <a:buAutoNum type="arabicPeriod"/>
              <a:defRPr/>
            </a:pPr>
            <a:endParaRPr lang="en-US" sz="2000"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a:p>
            <a:pPr marL="492382" indent="-492382" algn="just" defTabSz="844083">
              <a:lnSpc>
                <a:spcPct val="90000"/>
              </a:lnSpc>
              <a:buFont typeface="Wingdings" pitchFamily="80" charset="2"/>
              <a:buAutoNum type="arabicPeriod"/>
              <a:defRPr/>
            </a:pPr>
            <a:endParaRPr lang="en-US" sz="2000" dirty="0">
              <a:solidFill>
                <a:srgbClr val="292934"/>
              </a:solidFill>
            </a:endParaRPr>
          </a:p>
        </p:txBody>
      </p:sp>
      <p:sp>
        <p:nvSpPr>
          <p:cNvPr id="4" name="Google Shape;35;p10">
            <a:extLst>
              <a:ext uri="{FF2B5EF4-FFF2-40B4-BE49-F238E27FC236}">
                <a16:creationId xmlns:a16="http://schemas.microsoft.com/office/drawing/2014/main" id="{0491E8F5-DDC9-5CF0-9D40-9236F2ECE8EA}"/>
              </a:ext>
            </a:extLst>
          </p:cNvPr>
          <p:cNvSpPr txBox="1"/>
          <p:nvPr/>
        </p:nvSpPr>
        <p:spPr>
          <a:xfrm>
            <a:off x="841624" y="729236"/>
            <a:ext cx="16219742" cy="109956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rgbClr val="FF0000"/>
                </a:solidFill>
                <a:latin typeface="Open Sans"/>
                <a:ea typeface="Open Sans"/>
                <a:cs typeface="Open Sans"/>
                <a:sym typeface="Open Sans"/>
              </a:rPr>
              <a:t>BASIC CONCEPTS </a:t>
            </a:r>
            <a:endParaRPr sz="5400" dirty="0">
              <a:solidFill>
                <a:srgbClr val="FF0000"/>
              </a:solidFill>
              <a:latin typeface="Open Sans"/>
              <a:ea typeface="Open Sans"/>
              <a:cs typeface="Open Sans"/>
              <a:sym typeface="Open Sans"/>
            </a:endParaRPr>
          </a:p>
        </p:txBody>
      </p:sp>
      <p:sp>
        <p:nvSpPr>
          <p:cNvPr id="5" name="Documento 4">
            <a:extLst>
              <a:ext uri="{FF2B5EF4-FFF2-40B4-BE49-F238E27FC236}">
                <a16:creationId xmlns:a16="http://schemas.microsoft.com/office/drawing/2014/main" id="{D617699E-16C9-1494-DBFB-E462A89022E2}"/>
              </a:ext>
            </a:extLst>
          </p:cNvPr>
          <p:cNvSpPr/>
          <p:nvPr/>
        </p:nvSpPr>
        <p:spPr>
          <a:xfrm>
            <a:off x="609601" y="2743204"/>
            <a:ext cx="4783015" cy="412652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Nastro perforato 5">
            <a:extLst>
              <a:ext uri="{FF2B5EF4-FFF2-40B4-BE49-F238E27FC236}">
                <a16:creationId xmlns:a16="http://schemas.microsoft.com/office/drawing/2014/main" id="{67784272-5AA6-93AF-6785-09999AF6133E}"/>
              </a:ext>
            </a:extLst>
          </p:cNvPr>
          <p:cNvSpPr/>
          <p:nvPr/>
        </p:nvSpPr>
        <p:spPr>
          <a:xfrm>
            <a:off x="6635264" y="2555635"/>
            <a:ext cx="7315200" cy="2508739"/>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BA7F1F2A-3591-555C-C548-6150F438D02A}"/>
              </a:ext>
            </a:extLst>
          </p:cNvPr>
          <p:cNvSpPr txBox="1"/>
          <p:nvPr/>
        </p:nvSpPr>
        <p:spPr>
          <a:xfrm>
            <a:off x="679937" y="2813542"/>
            <a:ext cx="4079628" cy="1388072"/>
          </a:xfrm>
          <a:prstGeom prst="rect">
            <a:avLst/>
          </a:prstGeom>
          <a:noFill/>
        </p:spPr>
        <p:txBody>
          <a:bodyPr wrap="square" rtlCol="0">
            <a:spAutoFit/>
          </a:bodyPr>
          <a:lstStyle/>
          <a:p>
            <a:pPr marL="492382" indent="-492382" algn="just" defTabSz="844083">
              <a:lnSpc>
                <a:spcPct val="90000"/>
              </a:lnSpc>
              <a:defRPr/>
            </a:pPr>
            <a:endParaRPr lang="en-US" sz="2400" b="1"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anose="05000000000000000000" pitchFamily="2" charset="2"/>
              <a:buChar char="q"/>
              <a:defRPr/>
            </a:pPr>
            <a:r>
              <a:rPr lang="en-US" sz="54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LOANS</a:t>
            </a:r>
          </a:p>
          <a:p>
            <a:endParaRPr lang="it-IT" dirty="0"/>
          </a:p>
        </p:txBody>
      </p:sp>
      <p:sp>
        <p:nvSpPr>
          <p:cNvPr id="8" name="CasellaDiTesto 7">
            <a:extLst>
              <a:ext uri="{FF2B5EF4-FFF2-40B4-BE49-F238E27FC236}">
                <a16:creationId xmlns:a16="http://schemas.microsoft.com/office/drawing/2014/main" id="{B82C3000-4FD0-9A90-C826-70B4283018DD}"/>
              </a:ext>
            </a:extLst>
          </p:cNvPr>
          <p:cNvSpPr txBox="1"/>
          <p:nvPr/>
        </p:nvSpPr>
        <p:spPr>
          <a:xfrm>
            <a:off x="7010402" y="3201719"/>
            <a:ext cx="6326347" cy="1526572"/>
          </a:xfrm>
          <a:prstGeom prst="rect">
            <a:avLst/>
          </a:prstGeom>
          <a:noFill/>
        </p:spPr>
        <p:txBody>
          <a:bodyPr wrap="square" rtlCol="0">
            <a:spAutoFit/>
          </a:bodyPr>
          <a:lstStyle/>
          <a:p>
            <a:pPr algn="just" defTabSz="844083">
              <a:lnSpc>
                <a:spcPct val="90000"/>
              </a:lnSpc>
              <a:defRPr/>
            </a:pPr>
            <a:endParaRPr lang="en-US" sz="4400" b="1"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492382" indent="-492382" algn="just" defTabSz="844083">
              <a:lnSpc>
                <a:spcPct val="90000"/>
              </a:lnSpc>
              <a:buFont typeface="Wingdings" panose="05000000000000000000" pitchFamily="2" charset="2"/>
              <a:buChar char="q"/>
              <a:defRPr/>
            </a:pPr>
            <a:r>
              <a:rPr lang="en-US" sz="44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MORGADGE</a:t>
            </a:r>
          </a:p>
          <a:p>
            <a:endParaRPr lang="it-IT" dirty="0"/>
          </a:p>
        </p:txBody>
      </p:sp>
      <p:sp>
        <p:nvSpPr>
          <p:cNvPr id="9" name="CasellaDiTesto 8">
            <a:extLst>
              <a:ext uri="{FF2B5EF4-FFF2-40B4-BE49-F238E27FC236}">
                <a16:creationId xmlns:a16="http://schemas.microsoft.com/office/drawing/2014/main" id="{D32840A8-6842-02F5-7347-26493A9D13F7}"/>
              </a:ext>
            </a:extLst>
          </p:cNvPr>
          <p:cNvSpPr txBox="1"/>
          <p:nvPr/>
        </p:nvSpPr>
        <p:spPr>
          <a:xfrm>
            <a:off x="11414761" y="1514618"/>
            <a:ext cx="5982286" cy="984885"/>
          </a:xfrm>
          <a:prstGeom prst="rect">
            <a:avLst/>
          </a:prstGeom>
          <a:noFill/>
        </p:spPr>
        <p:txBody>
          <a:bodyPr wrap="square" rtlCol="0">
            <a:spAutoFit/>
          </a:bodyPr>
          <a:lstStyle/>
          <a:p>
            <a:pPr marL="342900" indent="-342900">
              <a:buFont typeface="Wingdings" panose="05000000000000000000" pitchFamily="2" charset="2"/>
              <a:buChar char="q"/>
            </a:pPr>
            <a:r>
              <a:rPr lang="en-US" sz="44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DISCOUNT RATE</a:t>
            </a:r>
          </a:p>
          <a:p>
            <a:endParaRPr lang="it-IT" dirty="0"/>
          </a:p>
        </p:txBody>
      </p:sp>
      <p:sp>
        <p:nvSpPr>
          <p:cNvPr id="11" name="Dati 10">
            <a:extLst>
              <a:ext uri="{FF2B5EF4-FFF2-40B4-BE49-F238E27FC236}">
                <a16:creationId xmlns:a16="http://schemas.microsoft.com/office/drawing/2014/main" id="{DD5B2C68-02B1-1DF6-100F-EC1E265F1C60}"/>
              </a:ext>
            </a:extLst>
          </p:cNvPr>
          <p:cNvSpPr/>
          <p:nvPr/>
        </p:nvSpPr>
        <p:spPr>
          <a:xfrm>
            <a:off x="3534618" y="6207782"/>
            <a:ext cx="10963294" cy="4463874"/>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CasellaDiTesto 12">
            <a:extLst>
              <a:ext uri="{FF2B5EF4-FFF2-40B4-BE49-F238E27FC236}">
                <a16:creationId xmlns:a16="http://schemas.microsoft.com/office/drawing/2014/main" id="{49E06157-92F0-6044-7C93-FC0639EF0F14}"/>
              </a:ext>
            </a:extLst>
          </p:cNvPr>
          <p:cNvSpPr txBox="1"/>
          <p:nvPr/>
        </p:nvSpPr>
        <p:spPr>
          <a:xfrm>
            <a:off x="5333999" y="6689923"/>
            <a:ext cx="7643446" cy="3385542"/>
          </a:xfrm>
          <a:prstGeom prst="rect">
            <a:avLst/>
          </a:prstGeom>
          <a:noFill/>
        </p:spPr>
        <p:txBody>
          <a:bodyPr wrap="square" rtlCol="0">
            <a:spAutoFit/>
          </a:bodyPr>
          <a:lstStyle/>
          <a:p>
            <a:pPr marL="342900" indent="-342900">
              <a:buFont typeface="Wingdings" panose="05000000000000000000" pitchFamily="2" charset="2"/>
              <a:buChar char="q"/>
            </a:pPr>
            <a:r>
              <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SHARES</a:t>
            </a:r>
          </a:p>
          <a:p>
            <a:pPr marL="342900" indent="-342900">
              <a:buFont typeface="Wingdings" panose="05000000000000000000" pitchFamily="2" charset="2"/>
              <a:buChar char="q"/>
            </a:pPr>
            <a:endPar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q"/>
            </a:pPr>
            <a:r>
              <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BONDS</a:t>
            </a:r>
          </a:p>
          <a:p>
            <a:pPr marL="342900" indent="-342900">
              <a:buFont typeface="Wingdings" panose="05000000000000000000" pitchFamily="2" charset="2"/>
              <a:buChar char="q"/>
            </a:pPr>
            <a:endPar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Wingdings" panose="05000000000000000000" pitchFamily="2" charset="2"/>
              <a:buChar char="q"/>
            </a:pPr>
            <a:r>
              <a:rPr lang="en-US" sz="4000" b="1" dirty="0">
                <a:solidFill>
                  <a:srgbClr val="292934"/>
                </a:solidFill>
                <a:latin typeface="Open Sans" panose="020B0606030504020204" pitchFamily="34" charset="0"/>
                <a:ea typeface="Open Sans" panose="020B0606030504020204" pitchFamily="34" charset="0"/>
                <a:cs typeface="Open Sans" panose="020B0606030504020204" pitchFamily="34" charset="0"/>
              </a:rPr>
              <a:t>DERIVATIVES</a:t>
            </a:r>
          </a:p>
          <a:p>
            <a:endParaRPr lang="it-IT" dirty="0"/>
          </a:p>
        </p:txBody>
      </p:sp>
    </p:spTree>
    <p:extLst>
      <p:ext uri="{BB962C8B-B14F-4D97-AF65-F5344CB8AC3E}">
        <p14:creationId xmlns:p14="http://schemas.microsoft.com/office/powerpoint/2010/main" val="3904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uomo, persona&#10;&#10;Descrizione generata automaticamente">
            <a:extLst>
              <a:ext uri="{FF2B5EF4-FFF2-40B4-BE49-F238E27FC236}">
                <a16:creationId xmlns:a16="http://schemas.microsoft.com/office/drawing/2014/main" id="{F4E2A36D-7D79-442B-B1C5-70D96E953AE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638800" y="2664166"/>
            <a:ext cx="10140457" cy="7927634"/>
          </a:xfrm>
          <a:prstGeom prst="rect">
            <a:avLst/>
          </a:prstGeom>
        </p:spPr>
      </p:pic>
      <p:sp>
        <p:nvSpPr>
          <p:cNvPr id="7" name="CasellaDiTesto 6">
            <a:extLst>
              <a:ext uri="{FF2B5EF4-FFF2-40B4-BE49-F238E27FC236}">
                <a16:creationId xmlns:a16="http://schemas.microsoft.com/office/drawing/2014/main" id="{F586B866-B1A6-46C3-8C4A-8AFCFF8C2B50}"/>
              </a:ext>
            </a:extLst>
          </p:cNvPr>
          <p:cNvSpPr txBox="1"/>
          <p:nvPr/>
        </p:nvSpPr>
        <p:spPr>
          <a:xfrm>
            <a:off x="3200400" y="872197"/>
            <a:ext cx="11049000" cy="1107996"/>
          </a:xfrm>
          <a:prstGeom prst="rect">
            <a:avLst/>
          </a:prstGeom>
          <a:noFill/>
        </p:spPr>
        <p:txBody>
          <a:bodyPr wrap="square" rtlCol="0">
            <a:spAutoFit/>
          </a:bodyPr>
          <a:lstStyle/>
          <a:p>
            <a:r>
              <a:rPr lang="it-IT" sz="6600" b="1" dirty="0">
                <a:solidFill>
                  <a:srgbClr val="FF0000"/>
                </a:solidFill>
                <a:latin typeface="Bradley Hand ITC" panose="03070402050302030203" pitchFamily="66" charset="0"/>
              </a:rPr>
              <a:t>Ubuntu! Laura Piatti</a:t>
            </a:r>
          </a:p>
        </p:txBody>
      </p:sp>
    </p:spTree>
    <p:extLst>
      <p:ext uri="{BB962C8B-B14F-4D97-AF65-F5344CB8AC3E}">
        <p14:creationId xmlns:p14="http://schemas.microsoft.com/office/powerpoint/2010/main" val="21385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402598" y="884805"/>
            <a:ext cx="16197439"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5400" b="1" dirty="0">
                <a:solidFill>
                  <a:srgbClr val="FF0000"/>
                </a:solidFill>
                <a:latin typeface="+mj-lt"/>
                <a:ea typeface="Open Sans"/>
                <a:cs typeface="Open Sans"/>
                <a:sym typeface="Open Sans"/>
              </a:rPr>
              <a:t>THE APPLE  - some KEYWORDS</a:t>
            </a:r>
            <a:endParaRPr sz="5400" dirty="0">
              <a:solidFill>
                <a:srgbClr val="FF0000"/>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2452113" y="3003951"/>
            <a:ext cx="14147924" cy="1569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1800" b="1">
                <a:solidFill>
                  <a:schemeClr val="tx1"/>
                </a:solidFill>
              </a:defRPr>
            </a:lvl1pPr>
          </a:lstStyle>
          <a:p>
            <a:r>
              <a:rPr lang="en-US" sz="4800" i="1" dirty="0">
                <a:solidFill>
                  <a:srgbClr val="328E46"/>
                </a:solidFill>
              </a:rPr>
              <a:t>Golden Apple </a:t>
            </a:r>
          </a:p>
          <a:p>
            <a:r>
              <a:rPr lang="en-US" sz="4800" i="1" dirty="0">
                <a:solidFill>
                  <a:srgbClr val="328E46"/>
                </a:solidFill>
              </a:rPr>
              <a:t> </a:t>
            </a:r>
          </a:p>
        </p:txBody>
      </p:sp>
      <p:sp>
        <p:nvSpPr>
          <p:cNvPr id="4" name="CasellaDiTesto 3">
            <a:extLst>
              <a:ext uri="{FF2B5EF4-FFF2-40B4-BE49-F238E27FC236}">
                <a16:creationId xmlns:a16="http://schemas.microsoft.com/office/drawing/2014/main" id="{C4E45AB7-B64E-62FF-879F-E443AA1CF350}"/>
              </a:ext>
            </a:extLst>
          </p:cNvPr>
          <p:cNvSpPr txBox="1"/>
          <p:nvPr/>
        </p:nvSpPr>
        <p:spPr>
          <a:xfrm>
            <a:off x="7500495" y="3547290"/>
            <a:ext cx="3213037" cy="1569660"/>
          </a:xfrm>
          <a:prstGeom prst="rect">
            <a:avLst/>
          </a:prstGeom>
          <a:noFill/>
        </p:spPr>
        <p:txBody>
          <a:bodyPr wrap="square" rtlCol="0">
            <a:spAutoFit/>
          </a:bodyPr>
          <a:lstStyle/>
          <a:p>
            <a:r>
              <a:rPr lang="it-IT" sz="4800" b="1" i="1" dirty="0">
                <a:solidFill>
                  <a:srgbClr val="328E46"/>
                </a:solidFill>
              </a:rPr>
              <a:t>Red Delicious</a:t>
            </a:r>
          </a:p>
        </p:txBody>
      </p:sp>
      <p:sp>
        <p:nvSpPr>
          <p:cNvPr id="5" name="CasellaDiTesto 4">
            <a:extLst>
              <a:ext uri="{FF2B5EF4-FFF2-40B4-BE49-F238E27FC236}">
                <a16:creationId xmlns:a16="http://schemas.microsoft.com/office/drawing/2014/main" id="{EB67C666-8559-4524-0719-2314347AC4EF}"/>
              </a:ext>
            </a:extLst>
          </p:cNvPr>
          <p:cNvSpPr txBox="1"/>
          <p:nvPr/>
        </p:nvSpPr>
        <p:spPr>
          <a:xfrm>
            <a:off x="1394460" y="5663449"/>
            <a:ext cx="4541520" cy="830997"/>
          </a:xfrm>
          <a:prstGeom prst="rect">
            <a:avLst/>
          </a:prstGeom>
          <a:noFill/>
        </p:spPr>
        <p:txBody>
          <a:bodyPr wrap="square" rtlCol="0">
            <a:spAutoFit/>
          </a:bodyPr>
          <a:lstStyle/>
          <a:p>
            <a:r>
              <a:rPr lang="it-IT" sz="4800" b="1" i="1" dirty="0" err="1">
                <a:solidFill>
                  <a:srgbClr val="328E46"/>
                </a:solidFill>
              </a:rPr>
              <a:t>Honeycrips</a:t>
            </a:r>
            <a:r>
              <a:rPr lang="it-IT" sz="4800" i="1" dirty="0">
                <a:solidFill>
                  <a:srgbClr val="328E46"/>
                </a:solidFill>
              </a:rPr>
              <a:t> </a:t>
            </a:r>
          </a:p>
        </p:txBody>
      </p:sp>
      <p:sp>
        <p:nvSpPr>
          <p:cNvPr id="6" name="CasellaDiTesto 5">
            <a:extLst>
              <a:ext uri="{FF2B5EF4-FFF2-40B4-BE49-F238E27FC236}">
                <a16:creationId xmlns:a16="http://schemas.microsoft.com/office/drawing/2014/main" id="{8393489E-DE4C-3C9C-82C7-4060C1ACA583}"/>
              </a:ext>
            </a:extLst>
          </p:cNvPr>
          <p:cNvSpPr txBox="1"/>
          <p:nvPr/>
        </p:nvSpPr>
        <p:spPr>
          <a:xfrm>
            <a:off x="4881818" y="8539334"/>
            <a:ext cx="4150484" cy="830997"/>
          </a:xfrm>
          <a:prstGeom prst="rect">
            <a:avLst/>
          </a:prstGeom>
          <a:noFill/>
        </p:spPr>
        <p:txBody>
          <a:bodyPr wrap="square" rtlCol="0">
            <a:spAutoFit/>
          </a:bodyPr>
          <a:lstStyle/>
          <a:p>
            <a:r>
              <a:rPr lang="it-IT" sz="4800" b="1" i="1" dirty="0">
                <a:solidFill>
                  <a:srgbClr val="328E46"/>
                </a:solidFill>
              </a:rPr>
              <a:t>Ripe</a:t>
            </a:r>
          </a:p>
        </p:txBody>
      </p:sp>
      <p:sp>
        <p:nvSpPr>
          <p:cNvPr id="7" name="CasellaDiTesto 6">
            <a:extLst>
              <a:ext uri="{FF2B5EF4-FFF2-40B4-BE49-F238E27FC236}">
                <a16:creationId xmlns:a16="http://schemas.microsoft.com/office/drawing/2014/main" id="{D161CC6B-624D-1134-0383-7183E422F6A2}"/>
              </a:ext>
            </a:extLst>
          </p:cNvPr>
          <p:cNvSpPr txBox="1"/>
          <p:nvPr/>
        </p:nvSpPr>
        <p:spPr>
          <a:xfrm>
            <a:off x="1874520" y="7927206"/>
            <a:ext cx="2971800" cy="830997"/>
          </a:xfrm>
          <a:prstGeom prst="rect">
            <a:avLst/>
          </a:prstGeom>
          <a:noFill/>
        </p:spPr>
        <p:txBody>
          <a:bodyPr wrap="square" rtlCol="0">
            <a:spAutoFit/>
          </a:bodyPr>
          <a:lstStyle/>
          <a:p>
            <a:r>
              <a:rPr lang="it-IT" sz="4800" b="1" i="1" dirty="0" err="1">
                <a:solidFill>
                  <a:srgbClr val="328E46"/>
                </a:solidFill>
              </a:rPr>
              <a:t>Mellow</a:t>
            </a:r>
            <a:endParaRPr lang="it-IT" sz="4800" b="1" i="1" dirty="0">
              <a:solidFill>
                <a:srgbClr val="328E46"/>
              </a:solidFill>
            </a:endParaRPr>
          </a:p>
        </p:txBody>
      </p:sp>
      <p:sp>
        <p:nvSpPr>
          <p:cNvPr id="9" name="CasellaDiTesto 8">
            <a:extLst>
              <a:ext uri="{FF2B5EF4-FFF2-40B4-BE49-F238E27FC236}">
                <a16:creationId xmlns:a16="http://schemas.microsoft.com/office/drawing/2014/main" id="{7F5018AF-C130-865C-A856-86BCEED551ED}"/>
              </a:ext>
            </a:extLst>
          </p:cNvPr>
          <p:cNvSpPr txBox="1"/>
          <p:nvPr/>
        </p:nvSpPr>
        <p:spPr>
          <a:xfrm>
            <a:off x="5745480" y="5717406"/>
            <a:ext cx="3657600" cy="830997"/>
          </a:xfrm>
          <a:prstGeom prst="rect">
            <a:avLst/>
          </a:prstGeom>
          <a:noFill/>
        </p:spPr>
        <p:txBody>
          <a:bodyPr wrap="square" rtlCol="0">
            <a:spAutoFit/>
          </a:bodyPr>
          <a:lstStyle/>
          <a:p>
            <a:r>
              <a:rPr lang="it-IT" sz="4800" b="1" i="1" dirty="0" err="1">
                <a:solidFill>
                  <a:srgbClr val="328E46"/>
                </a:solidFill>
              </a:rPr>
              <a:t>Rotten</a:t>
            </a:r>
            <a:r>
              <a:rPr lang="it-IT" sz="4800" i="1" dirty="0">
                <a:solidFill>
                  <a:srgbClr val="328E46"/>
                </a:solidFill>
              </a:rPr>
              <a:t> </a:t>
            </a:r>
          </a:p>
        </p:txBody>
      </p:sp>
      <p:sp>
        <p:nvSpPr>
          <p:cNvPr id="10" name="CasellaDiTesto 9">
            <a:extLst>
              <a:ext uri="{FF2B5EF4-FFF2-40B4-BE49-F238E27FC236}">
                <a16:creationId xmlns:a16="http://schemas.microsoft.com/office/drawing/2014/main" id="{7337F798-E52A-81F2-A8FA-207D8F080879}"/>
              </a:ext>
            </a:extLst>
          </p:cNvPr>
          <p:cNvSpPr txBox="1"/>
          <p:nvPr/>
        </p:nvSpPr>
        <p:spPr>
          <a:xfrm>
            <a:off x="5257800" y="4635366"/>
            <a:ext cx="3213037" cy="830997"/>
          </a:xfrm>
          <a:prstGeom prst="rect">
            <a:avLst/>
          </a:prstGeom>
          <a:noFill/>
        </p:spPr>
        <p:txBody>
          <a:bodyPr wrap="square" rtlCol="0">
            <a:spAutoFit/>
          </a:bodyPr>
          <a:lstStyle/>
          <a:p>
            <a:r>
              <a:rPr lang="it-IT" sz="4800" b="1" i="1" dirty="0" err="1">
                <a:solidFill>
                  <a:srgbClr val="328E46"/>
                </a:solidFill>
              </a:rPr>
              <a:t>Bio</a:t>
            </a:r>
            <a:r>
              <a:rPr lang="it-IT" sz="4800" i="1" dirty="0">
                <a:solidFill>
                  <a:srgbClr val="328E46"/>
                </a:solidFill>
              </a:rPr>
              <a:t> </a:t>
            </a:r>
          </a:p>
        </p:txBody>
      </p:sp>
      <p:sp>
        <p:nvSpPr>
          <p:cNvPr id="11" name="CasellaDiTesto 10">
            <a:extLst>
              <a:ext uri="{FF2B5EF4-FFF2-40B4-BE49-F238E27FC236}">
                <a16:creationId xmlns:a16="http://schemas.microsoft.com/office/drawing/2014/main" id="{44E940EF-F022-7D3C-C780-181A2DF5B80B}"/>
              </a:ext>
            </a:extLst>
          </p:cNvPr>
          <p:cNvSpPr txBox="1"/>
          <p:nvPr/>
        </p:nvSpPr>
        <p:spPr>
          <a:xfrm>
            <a:off x="9951720" y="5175919"/>
            <a:ext cx="2941320" cy="830997"/>
          </a:xfrm>
          <a:prstGeom prst="rect">
            <a:avLst/>
          </a:prstGeom>
          <a:noFill/>
        </p:spPr>
        <p:txBody>
          <a:bodyPr wrap="square" rtlCol="0">
            <a:spAutoFit/>
          </a:bodyPr>
          <a:lstStyle/>
          <a:p>
            <a:r>
              <a:rPr lang="it-IT" sz="4800" b="1" i="1" dirty="0" err="1">
                <a:solidFill>
                  <a:srgbClr val="328E46"/>
                </a:solidFill>
              </a:rPr>
              <a:t>Unripe</a:t>
            </a:r>
            <a:endParaRPr lang="it-IT" sz="4800" b="1" i="1" dirty="0">
              <a:solidFill>
                <a:srgbClr val="328E46"/>
              </a:solidFill>
            </a:endParaRPr>
          </a:p>
        </p:txBody>
      </p:sp>
      <p:sp>
        <p:nvSpPr>
          <p:cNvPr id="12" name="CasellaDiTesto 11">
            <a:extLst>
              <a:ext uri="{FF2B5EF4-FFF2-40B4-BE49-F238E27FC236}">
                <a16:creationId xmlns:a16="http://schemas.microsoft.com/office/drawing/2014/main" id="{68FCA0EB-E2AC-9C71-F9D7-9BFBAA6694B2}"/>
              </a:ext>
            </a:extLst>
          </p:cNvPr>
          <p:cNvSpPr txBox="1"/>
          <p:nvPr/>
        </p:nvSpPr>
        <p:spPr>
          <a:xfrm>
            <a:off x="13761720" y="6156391"/>
            <a:ext cx="2331720" cy="830997"/>
          </a:xfrm>
          <a:prstGeom prst="rect">
            <a:avLst/>
          </a:prstGeom>
          <a:noFill/>
        </p:spPr>
        <p:txBody>
          <a:bodyPr wrap="square" rtlCol="0">
            <a:spAutoFit/>
          </a:bodyPr>
          <a:lstStyle/>
          <a:p>
            <a:r>
              <a:rPr lang="it-IT" sz="4800" b="1" i="1" dirty="0" err="1">
                <a:solidFill>
                  <a:srgbClr val="328E46"/>
                </a:solidFill>
              </a:rPr>
              <a:t>Sour</a:t>
            </a:r>
            <a:endParaRPr lang="it-IT" sz="4800" b="1" i="1" dirty="0">
              <a:solidFill>
                <a:srgbClr val="328E46"/>
              </a:solidFill>
            </a:endParaRPr>
          </a:p>
        </p:txBody>
      </p:sp>
      <p:sp>
        <p:nvSpPr>
          <p:cNvPr id="13" name="CasellaDiTesto 12">
            <a:extLst>
              <a:ext uri="{FF2B5EF4-FFF2-40B4-BE49-F238E27FC236}">
                <a16:creationId xmlns:a16="http://schemas.microsoft.com/office/drawing/2014/main" id="{B88DB6CE-73CF-544C-B8AF-0BA4A1582878}"/>
              </a:ext>
            </a:extLst>
          </p:cNvPr>
          <p:cNvSpPr txBox="1"/>
          <p:nvPr/>
        </p:nvSpPr>
        <p:spPr>
          <a:xfrm>
            <a:off x="11598715" y="3457872"/>
            <a:ext cx="3398520" cy="830997"/>
          </a:xfrm>
          <a:prstGeom prst="rect">
            <a:avLst/>
          </a:prstGeom>
          <a:noFill/>
        </p:spPr>
        <p:txBody>
          <a:bodyPr wrap="square" rtlCol="0">
            <a:spAutoFit/>
          </a:bodyPr>
          <a:lstStyle/>
          <a:p>
            <a:r>
              <a:rPr lang="it-IT" sz="4800" b="1" i="1" dirty="0" err="1">
                <a:solidFill>
                  <a:srgbClr val="328E46"/>
                </a:solidFill>
              </a:rPr>
              <a:t>Expensive</a:t>
            </a:r>
            <a:r>
              <a:rPr lang="it-IT" sz="4800" i="1" dirty="0">
                <a:solidFill>
                  <a:srgbClr val="328E46"/>
                </a:solidFill>
              </a:rPr>
              <a:t> </a:t>
            </a:r>
          </a:p>
        </p:txBody>
      </p:sp>
      <p:sp>
        <p:nvSpPr>
          <p:cNvPr id="14" name="CasellaDiTesto 13">
            <a:extLst>
              <a:ext uri="{FF2B5EF4-FFF2-40B4-BE49-F238E27FC236}">
                <a16:creationId xmlns:a16="http://schemas.microsoft.com/office/drawing/2014/main" id="{F6728D92-BCA3-E601-79FA-EE17CAF5A03A}"/>
              </a:ext>
            </a:extLst>
          </p:cNvPr>
          <p:cNvSpPr txBox="1"/>
          <p:nvPr/>
        </p:nvSpPr>
        <p:spPr>
          <a:xfrm>
            <a:off x="10104120" y="7341655"/>
            <a:ext cx="2849882" cy="830997"/>
          </a:xfrm>
          <a:prstGeom prst="rect">
            <a:avLst/>
          </a:prstGeom>
          <a:noFill/>
        </p:spPr>
        <p:txBody>
          <a:bodyPr wrap="square" rtlCol="0">
            <a:spAutoFit/>
          </a:bodyPr>
          <a:lstStyle/>
          <a:p>
            <a:r>
              <a:rPr lang="it-IT" sz="4800" b="1" i="1" dirty="0">
                <a:solidFill>
                  <a:srgbClr val="328E46"/>
                </a:solidFill>
              </a:rPr>
              <a:t>Cheap</a:t>
            </a:r>
            <a:r>
              <a:rPr lang="it-IT" sz="4800" i="1" dirty="0">
                <a:solidFill>
                  <a:srgbClr val="328E46"/>
                </a:solidFill>
              </a:rPr>
              <a:t> </a:t>
            </a:r>
          </a:p>
        </p:txBody>
      </p:sp>
    </p:spTree>
    <p:extLst>
      <p:ext uri="{BB962C8B-B14F-4D97-AF65-F5344CB8AC3E}">
        <p14:creationId xmlns:p14="http://schemas.microsoft.com/office/powerpoint/2010/main" val="140631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heel(1)">
                                      <p:cBhvr>
                                        <p:cTn id="40" dur="2000"/>
                                        <p:tgtEl>
                                          <p:spTgt spid="13"/>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402598" y="946310"/>
            <a:ext cx="16197439"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5400" b="1" dirty="0">
                <a:solidFill>
                  <a:srgbClr val="FF0000"/>
                </a:solidFill>
                <a:latin typeface="+mj-lt"/>
                <a:ea typeface="Open Sans"/>
                <a:cs typeface="Open Sans"/>
                <a:sym typeface="Open Sans"/>
              </a:rPr>
              <a:t> DEFINE AN APPLE </a:t>
            </a:r>
            <a:endParaRPr sz="5400" dirty="0">
              <a:solidFill>
                <a:srgbClr val="FF0000"/>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2318703"/>
            <a:ext cx="14147924" cy="6463308"/>
          </a:xfrm>
          <a:prstGeom prst="rect">
            <a:avLst/>
          </a:prstGeom>
          <a:noFill/>
        </p:spPr>
        <p:txBody>
          <a:bodyPr wrap="square" rtlCol="0">
            <a:spAutoFit/>
          </a:bodyPr>
          <a:lstStyle/>
          <a:p>
            <a:pPr algn="just">
              <a:defRPr/>
            </a:pPr>
            <a:r>
              <a:rPr lang="en-US" sz="4000" b="1" dirty="0">
                <a:solidFill>
                  <a:schemeClr val="tx1"/>
                </a:solidFill>
                <a:latin typeface="+mn-lt"/>
              </a:rPr>
              <a:t>T</a:t>
            </a:r>
            <a:r>
              <a:rPr lang="en-US" sz="4000" b="1" i="0" dirty="0">
                <a:solidFill>
                  <a:schemeClr val="tx1"/>
                </a:solidFill>
                <a:effectLst/>
                <a:latin typeface="+mn-lt"/>
              </a:rPr>
              <a:t>he fleshy, usually rounded red, yellow, or green edible </a:t>
            </a:r>
            <a:r>
              <a:rPr lang="en-US" sz="4000" b="1" i="0" u="none" strike="noStrike" dirty="0">
                <a:solidFill>
                  <a:schemeClr val="tx1"/>
                </a:solidFill>
                <a:effectLst/>
                <a:latin typeface="+mn-lt"/>
                <a:hlinkClick r:id="rId2">
                  <a:extLst>
                    <a:ext uri="{A12FA001-AC4F-418D-AE19-62706E023703}">
                      <ahyp:hlinkClr xmlns:ahyp="http://schemas.microsoft.com/office/drawing/2018/hyperlinkcolor" val="tx"/>
                    </a:ext>
                  </a:extLst>
                </a:hlinkClick>
              </a:rPr>
              <a:t>pome</a:t>
            </a:r>
            <a:r>
              <a:rPr lang="en-US" sz="4000" b="1" i="0" dirty="0">
                <a:solidFill>
                  <a:schemeClr val="tx1"/>
                </a:solidFill>
                <a:effectLst/>
                <a:latin typeface="+mn-lt"/>
              </a:rPr>
              <a:t> fruit of a usually cultivated tree (genus </a:t>
            </a:r>
            <a:r>
              <a:rPr lang="en-US" sz="4000" b="1" i="1" dirty="0">
                <a:solidFill>
                  <a:schemeClr val="tx1"/>
                </a:solidFill>
                <a:effectLst/>
                <a:latin typeface="+mn-lt"/>
              </a:rPr>
              <a:t>Malus</a:t>
            </a:r>
            <a:r>
              <a:rPr lang="en-US" sz="4000" b="1" i="0" dirty="0">
                <a:solidFill>
                  <a:schemeClr val="tx1"/>
                </a:solidFill>
                <a:effectLst/>
                <a:latin typeface="+mn-lt"/>
              </a:rPr>
              <a:t>) of the rose family</a:t>
            </a:r>
          </a:p>
          <a:p>
            <a:pPr algn="just">
              <a:defRPr/>
            </a:pPr>
            <a:endParaRPr lang="en-US" sz="4000" dirty="0">
              <a:solidFill>
                <a:srgbClr val="FF0000"/>
              </a:solidFill>
              <a:latin typeface="+mn-lt"/>
            </a:endParaRPr>
          </a:p>
          <a:p>
            <a:pPr algn="just">
              <a:defRPr/>
            </a:pPr>
            <a:endParaRPr lang="en-US" sz="4000" b="1" dirty="0">
              <a:solidFill>
                <a:srgbClr val="FF0000"/>
              </a:solidFill>
              <a:latin typeface="+mn-lt"/>
            </a:endParaRPr>
          </a:p>
          <a:p>
            <a:pPr algn="just">
              <a:defRPr/>
            </a:pPr>
            <a:endParaRPr lang="en-US" sz="4000" b="1" dirty="0">
              <a:solidFill>
                <a:srgbClr val="FF0000"/>
              </a:solidFill>
              <a:latin typeface="+mn-lt"/>
            </a:endParaRPr>
          </a:p>
          <a:p>
            <a:pPr algn="just">
              <a:defRPr/>
            </a:pPr>
            <a:r>
              <a:rPr lang="en-US" sz="4000" dirty="0">
                <a:solidFill>
                  <a:srgbClr val="FF0000"/>
                </a:solidFill>
                <a:latin typeface="+mn-lt"/>
              </a:rPr>
              <a:t>RATE THE DEFINITION:</a:t>
            </a:r>
          </a:p>
          <a:p>
            <a:pPr marL="742950" indent="-742950" algn="just">
              <a:buAutoNum type="arabicPeriod"/>
              <a:defRPr/>
            </a:pPr>
            <a:r>
              <a:rPr lang="en-US" sz="4000" dirty="0">
                <a:solidFill>
                  <a:srgbClr val="FF0000"/>
                </a:solidFill>
                <a:latin typeface="+mn-lt"/>
              </a:rPr>
              <a:t>Easy to give and understand</a:t>
            </a:r>
          </a:p>
          <a:p>
            <a:pPr marL="742950" indent="-742950" algn="just">
              <a:buAutoNum type="arabicPeriod"/>
              <a:defRPr/>
            </a:pPr>
            <a:r>
              <a:rPr lang="en-US" sz="4000" dirty="0">
                <a:solidFill>
                  <a:srgbClr val="FF0000"/>
                </a:solidFill>
                <a:latin typeface="+mn-lt"/>
              </a:rPr>
              <a:t>Rather difficult to give but easy to understand</a:t>
            </a:r>
          </a:p>
          <a:p>
            <a:pPr marL="742950" indent="-742950" algn="just">
              <a:buAutoNum type="arabicPeriod"/>
              <a:defRPr/>
            </a:pPr>
            <a:r>
              <a:rPr lang="en-US" sz="4000" dirty="0">
                <a:solidFill>
                  <a:srgbClr val="FF0000"/>
                </a:solidFill>
                <a:latin typeface="+mn-lt"/>
              </a:rPr>
              <a:t>Difficult to give and to understand</a:t>
            </a:r>
          </a:p>
          <a:p>
            <a:pPr algn="just">
              <a:defRPr/>
            </a:pPr>
            <a:endParaRPr lang="en-US" sz="1400" b="1" dirty="0">
              <a:solidFill>
                <a:srgbClr val="C00000"/>
              </a:solidFill>
            </a:endParaRPr>
          </a:p>
        </p:txBody>
      </p:sp>
    </p:spTree>
    <p:extLst>
      <p:ext uri="{BB962C8B-B14F-4D97-AF65-F5344CB8AC3E}">
        <p14:creationId xmlns:p14="http://schemas.microsoft.com/office/powerpoint/2010/main" val="206153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402598" y="946310"/>
            <a:ext cx="16197439"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5400" b="1" dirty="0">
                <a:solidFill>
                  <a:srgbClr val="FF0000"/>
                </a:solidFill>
                <a:latin typeface="+mj-lt"/>
                <a:ea typeface="Open Sans"/>
                <a:cs typeface="Open Sans"/>
                <a:sym typeface="Open Sans"/>
              </a:rPr>
              <a:t>THE APPLE </a:t>
            </a:r>
            <a:endParaRPr sz="5400" dirty="0">
              <a:solidFill>
                <a:srgbClr val="FF0000"/>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2318703"/>
            <a:ext cx="14147924" cy="6955750"/>
          </a:xfrm>
          <a:prstGeom prst="rect">
            <a:avLst/>
          </a:prstGeom>
          <a:noFill/>
        </p:spPr>
        <p:txBody>
          <a:bodyPr wrap="square" rtlCol="0">
            <a:spAutoFit/>
          </a:bodyPr>
          <a:lstStyle/>
          <a:p>
            <a:pPr algn="just">
              <a:defRPr/>
            </a:pPr>
            <a:r>
              <a:rPr lang="en-US" sz="2400" b="1" dirty="0">
                <a:solidFill>
                  <a:schemeClr val="tx2">
                    <a:lumMod val="10000"/>
                  </a:schemeClr>
                </a:solidFill>
                <a:latin typeface="+mn-lt"/>
              </a:rPr>
              <a:t>FIND OUT an APPLE, put it in front of you and try to describe the quality characteristics (you can touch it): does it seem like a healthy fruit? Quality of the fruit? Do you know if it is in season? Is it a harmful product for someone - children, the elderly, </a:t>
            </a:r>
            <a:r>
              <a:rPr lang="en-US" sz="2400" b="1" dirty="0" err="1">
                <a:solidFill>
                  <a:schemeClr val="tx2">
                    <a:lumMod val="10000"/>
                  </a:schemeClr>
                </a:solidFill>
                <a:latin typeface="+mn-lt"/>
              </a:rPr>
              <a:t>etc</a:t>
            </a:r>
            <a:r>
              <a:rPr lang="en-US" sz="2400" b="1" dirty="0">
                <a:solidFill>
                  <a:schemeClr val="tx2">
                    <a:lumMod val="10000"/>
                  </a:schemeClr>
                </a:solidFill>
                <a:latin typeface="+mn-lt"/>
              </a:rPr>
              <a:t>? How long can you keep it in the fridge or out of the fridge (postpone its consumption)? How much did you pay for it or are ready to pay? Do you consider the price fair? If you don't know if the price is fair, how do you evaluate it? Can you find out a way to evaluate the price without paying any cost? </a:t>
            </a:r>
            <a:endParaRPr lang="en-US" sz="3600" b="1" dirty="0">
              <a:solidFill>
                <a:schemeClr val="tx2">
                  <a:lumMod val="10000"/>
                </a:schemeClr>
              </a:solidFill>
              <a:latin typeface="+mn-lt"/>
            </a:endParaRPr>
          </a:p>
          <a:p>
            <a:pPr algn="just">
              <a:defRPr/>
            </a:pPr>
            <a:endParaRPr lang="en-US" sz="3600" b="1" dirty="0">
              <a:solidFill>
                <a:schemeClr val="tx2">
                  <a:lumMod val="10000"/>
                </a:schemeClr>
              </a:solidFill>
              <a:latin typeface="+mn-lt"/>
            </a:endParaRPr>
          </a:p>
          <a:p>
            <a:pPr marL="571500" indent="-571500" algn="just">
              <a:buFont typeface="Wingdings" panose="05000000000000000000" pitchFamily="2" charset="2"/>
              <a:buChar char="q"/>
              <a:defRPr/>
            </a:pPr>
            <a:r>
              <a:rPr lang="en-US" sz="3600" b="1" dirty="0">
                <a:solidFill>
                  <a:schemeClr val="tx2">
                    <a:lumMod val="10000"/>
                  </a:schemeClr>
                </a:solidFill>
                <a:latin typeface="+mn-lt"/>
              </a:rPr>
              <a:t>How many different kind of apple available </a:t>
            </a:r>
          </a:p>
          <a:p>
            <a:pPr marL="571500" lvl="4" indent="-571500" algn="just">
              <a:buFont typeface="Wingdings" panose="05000000000000000000" pitchFamily="2" charset="2"/>
              <a:buChar char="q"/>
              <a:defRPr/>
            </a:pPr>
            <a:r>
              <a:rPr lang="en-US" sz="3600" b="1" dirty="0">
                <a:solidFill>
                  <a:schemeClr val="tx2">
                    <a:lumMod val="10000"/>
                  </a:schemeClr>
                </a:solidFill>
                <a:latin typeface="+mn-lt"/>
              </a:rPr>
              <a:t>Value, price, cost of production</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Value along time  - LT value</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Market </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Comparison</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Easy to evaluate the quality</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Your knowledge</a:t>
            </a:r>
          </a:p>
          <a:p>
            <a:pPr algn="just">
              <a:defRPr/>
            </a:pPr>
            <a:endParaRPr lang="en-US" sz="1400" b="1" dirty="0">
              <a:solidFill>
                <a:srgbClr val="C00000"/>
              </a:solidFill>
            </a:endParaRPr>
          </a:p>
        </p:txBody>
      </p:sp>
    </p:spTree>
    <p:extLst>
      <p:ext uri="{BB962C8B-B14F-4D97-AF65-F5344CB8AC3E}">
        <p14:creationId xmlns:p14="http://schemas.microsoft.com/office/powerpoint/2010/main" val="91438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iccolo carrello della spesa proveniente dal telefono cellulare">
            <a:extLst>
              <a:ext uri="{FF2B5EF4-FFF2-40B4-BE49-F238E27FC236}">
                <a16:creationId xmlns:a16="http://schemas.microsoft.com/office/drawing/2014/main" id="{7BB3F5F0-C19A-70CC-A78A-CD9750E564A2}"/>
              </a:ext>
            </a:extLst>
          </p:cNvPr>
          <p:cNvPicPr>
            <a:picLocks noChangeAspect="1"/>
          </p:cNvPicPr>
          <p:nvPr/>
        </p:nvPicPr>
        <p:blipFill>
          <a:blip r:embed="rId2"/>
          <a:srcRect/>
          <a:stretch/>
        </p:blipFill>
        <p:spPr>
          <a:xfrm>
            <a:off x="4000499" y="2910841"/>
            <a:ext cx="7998213" cy="5913120"/>
          </a:xfrm>
          <a:prstGeom prst="rect">
            <a:avLst/>
          </a:prstGeom>
        </p:spPr>
      </p:pic>
      <p:sp>
        <p:nvSpPr>
          <p:cNvPr id="4" name="Google Shape;35;p10">
            <a:extLst>
              <a:ext uri="{FF2B5EF4-FFF2-40B4-BE49-F238E27FC236}">
                <a16:creationId xmlns:a16="http://schemas.microsoft.com/office/drawing/2014/main" id="{500501B0-8BDF-EAF9-C4D6-5500C5F94F7D}"/>
              </a:ext>
            </a:extLst>
          </p:cNvPr>
          <p:cNvSpPr txBox="1"/>
          <p:nvPr/>
        </p:nvSpPr>
        <p:spPr>
          <a:xfrm>
            <a:off x="841624" y="885350"/>
            <a:ext cx="16197439" cy="16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5400" b="1" dirty="0">
                <a:solidFill>
                  <a:schemeClr val="bg2">
                    <a:lumMod val="50000"/>
                    <a:lumOff val="50000"/>
                  </a:schemeClr>
                </a:solidFill>
                <a:latin typeface="+mj-lt"/>
                <a:ea typeface="Open Sans"/>
                <a:cs typeface="Open Sans"/>
                <a:sym typeface="Open Sans"/>
              </a:rPr>
              <a:t>YOU’D LIKE TO BUY A MOBILE PHONE</a:t>
            </a:r>
            <a:endParaRPr sz="5400" dirty="0">
              <a:solidFill>
                <a:schemeClr val="bg2">
                  <a:lumMod val="50000"/>
                  <a:lumOff val="50000"/>
                </a:schemeClr>
              </a:solidFill>
              <a:latin typeface="+mj-lt"/>
              <a:ea typeface="Open Sans"/>
              <a:cs typeface="Open Sans"/>
              <a:sym typeface="Open Sans"/>
            </a:endParaRPr>
          </a:p>
        </p:txBody>
      </p:sp>
    </p:spTree>
    <p:extLst>
      <p:ext uri="{BB962C8B-B14F-4D97-AF65-F5344CB8AC3E}">
        <p14:creationId xmlns:p14="http://schemas.microsoft.com/office/powerpoint/2010/main" val="276596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841624" y="885350"/>
            <a:ext cx="16197439" cy="1608900"/>
          </a:xfrm>
          <a:prstGeom prst="rect">
            <a:avLst/>
          </a:prstGeom>
          <a:noFill/>
          <a:ln>
            <a:noFill/>
          </a:ln>
        </p:spPr>
        <p:txBody>
          <a:bodyPr spcFirstLastPara="1" wrap="square" lIns="91425" tIns="91425" rIns="91425" bIns="91425" anchor="t" anchorCtr="0">
            <a:noAutofit/>
          </a:bodyPr>
          <a:lstStyle/>
          <a:p>
            <a:pPr lvl="0"/>
            <a:r>
              <a:rPr lang="it-IT" sz="5400" b="1" dirty="0">
                <a:solidFill>
                  <a:schemeClr val="bg2">
                    <a:lumMod val="50000"/>
                    <a:lumOff val="50000"/>
                  </a:schemeClr>
                </a:solidFill>
                <a:ea typeface="Open Sans"/>
                <a:cs typeface="Open Sans"/>
                <a:sym typeface="Open Sans"/>
              </a:rPr>
              <a:t>MOBILE PHONE – some KEYWORDS</a:t>
            </a:r>
            <a:endParaRPr sz="5400" dirty="0">
              <a:solidFill>
                <a:schemeClr val="bg2">
                  <a:lumMod val="50000"/>
                  <a:lumOff val="50000"/>
                </a:schemeClr>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2867343"/>
            <a:ext cx="2839844" cy="1200329"/>
          </a:xfrm>
          <a:prstGeom prst="rect">
            <a:avLst/>
          </a:prstGeom>
          <a:noFill/>
        </p:spPr>
        <p:txBody>
          <a:bodyPr wrap="square" rtlCol="0">
            <a:spAutoFit/>
          </a:bodyPr>
          <a:lstStyle/>
          <a:p>
            <a:pPr algn="just">
              <a:defRPr/>
            </a:pPr>
            <a:r>
              <a:rPr lang="en-US" sz="4400" b="1" i="1" dirty="0" err="1">
                <a:solidFill>
                  <a:schemeClr val="accent3"/>
                </a:solidFill>
                <a:latin typeface="+mn-lt"/>
              </a:rPr>
              <a:t>Iphone</a:t>
            </a:r>
            <a:endParaRPr lang="en-US" sz="4400" b="1" i="1" dirty="0">
              <a:solidFill>
                <a:schemeClr val="accent3"/>
              </a:solidFill>
              <a:latin typeface="+mn-lt"/>
            </a:endParaRPr>
          </a:p>
          <a:p>
            <a:pPr marL="342900" indent="-342900" algn="just">
              <a:buFont typeface="Wingdings" charset="2"/>
              <a:buAutoNum type="arabicPeriod"/>
              <a:defRPr/>
            </a:pPr>
            <a:endParaRPr lang="en-US" sz="1400" b="1" i="1" dirty="0">
              <a:solidFill>
                <a:schemeClr val="accent3"/>
              </a:solidFill>
            </a:endParaRPr>
          </a:p>
          <a:p>
            <a:pPr marL="342900" indent="-342900" algn="just">
              <a:buFont typeface="Wingdings" charset="2"/>
              <a:buAutoNum type="arabicPeriod"/>
              <a:defRPr/>
            </a:pPr>
            <a:endParaRPr lang="en-US" sz="1400" b="1" i="1" dirty="0">
              <a:solidFill>
                <a:schemeClr val="accent3"/>
              </a:solidFill>
            </a:endParaRPr>
          </a:p>
        </p:txBody>
      </p:sp>
      <p:sp>
        <p:nvSpPr>
          <p:cNvPr id="4" name="CasellaDiTesto 3">
            <a:extLst>
              <a:ext uri="{FF2B5EF4-FFF2-40B4-BE49-F238E27FC236}">
                <a16:creationId xmlns:a16="http://schemas.microsoft.com/office/drawing/2014/main" id="{56FCF5EF-E47F-1680-0A1E-5DC93679E985}"/>
              </a:ext>
            </a:extLst>
          </p:cNvPr>
          <p:cNvSpPr txBox="1"/>
          <p:nvPr/>
        </p:nvSpPr>
        <p:spPr>
          <a:xfrm>
            <a:off x="1722120" y="4450080"/>
            <a:ext cx="5171528" cy="769441"/>
          </a:xfrm>
          <a:prstGeom prst="rect">
            <a:avLst/>
          </a:prstGeom>
          <a:noFill/>
        </p:spPr>
        <p:txBody>
          <a:bodyPr wrap="square" rtlCol="0">
            <a:spAutoFit/>
          </a:bodyPr>
          <a:lstStyle/>
          <a:p>
            <a:r>
              <a:rPr lang="it-IT" sz="4400" b="1" i="1" dirty="0">
                <a:solidFill>
                  <a:schemeClr val="accent3"/>
                </a:solidFill>
              </a:rPr>
              <a:t>Samsung</a:t>
            </a:r>
          </a:p>
        </p:txBody>
      </p:sp>
      <p:sp>
        <p:nvSpPr>
          <p:cNvPr id="5" name="CasellaDiTesto 4">
            <a:extLst>
              <a:ext uri="{FF2B5EF4-FFF2-40B4-BE49-F238E27FC236}">
                <a16:creationId xmlns:a16="http://schemas.microsoft.com/office/drawing/2014/main" id="{FDB67314-7913-251B-65B8-30F4578FD0C1}"/>
              </a:ext>
            </a:extLst>
          </p:cNvPr>
          <p:cNvSpPr txBox="1"/>
          <p:nvPr/>
        </p:nvSpPr>
        <p:spPr>
          <a:xfrm>
            <a:off x="5242559" y="3672840"/>
            <a:ext cx="5403719" cy="769441"/>
          </a:xfrm>
          <a:prstGeom prst="rect">
            <a:avLst/>
          </a:prstGeom>
          <a:noFill/>
        </p:spPr>
        <p:txBody>
          <a:bodyPr wrap="square" rtlCol="0">
            <a:spAutoFit/>
          </a:bodyPr>
          <a:lstStyle/>
          <a:p>
            <a:r>
              <a:rPr lang="it-IT" sz="4400" b="1" i="1" dirty="0">
                <a:solidFill>
                  <a:schemeClr val="accent3"/>
                </a:solidFill>
              </a:rPr>
              <a:t>Xiaomi</a:t>
            </a:r>
          </a:p>
        </p:txBody>
      </p:sp>
      <p:sp>
        <p:nvSpPr>
          <p:cNvPr id="6" name="CasellaDiTesto 5">
            <a:extLst>
              <a:ext uri="{FF2B5EF4-FFF2-40B4-BE49-F238E27FC236}">
                <a16:creationId xmlns:a16="http://schemas.microsoft.com/office/drawing/2014/main" id="{1D5F9CA0-5069-D4F0-1EC8-6EE3C7B4973E}"/>
              </a:ext>
            </a:extLst>
          </p:cNvPr>
          <p:cNvSpPr txBox="1"/>
          <p:nvPr/>
        </p:nvSpPr>
        <p:spPr>
          <a:xfrm>
            <a:off x="4709159" y="4757857"/>
            <a:ext cx="4833795" cy="769441"/>
          </a:xfrm>
          <a:prstGeom prst="rect">
            <a:avLst/>
          </a:prstGeom>
          <a:noFill/>
        </p:spPr>
        <p:txBody>
          <a:bodyPr wrap="square" rtlCol="0">
            <a:spAutoFit/>
          </a:bodyPr>
          <a:lstStyle/>
          <a:p>
            <a:r>
              <a:rPr lang="it-IT" sz="4400" b="1" i="1" dirty="0">
                <a:solidFill>
                  <a:schemeClr val="accent3"/>
                </a:solidFill>
              </a:rPr>
              <a:t>Oppo</a:t>
            </a:r>
          </a:p>
        </p:txBody>
      </p:sp>
      <p:sp>
        <p:nvSpPr>
          <p:cNvPr id="7" name="CasellaDiTesto 6">
            <a:extLst>
              <a:ext uri="{FF2B5EF4-FFF2-40B4-BE49-F238E27FC236}">
                <a16:creationId xmlns:a16="http://schemas.microsoft.com/office/drawing/2014/main" id="{C50BE0DA-822B-6A99-6C65-6E2DDC73C2FC}"/>
              </a:ext>
            </a:extLst>
          </p:cNvPr>
          <p:cNvSpPr txBox="1"/>
          <p:nvPr/>
        </p:nvSpPr>
        <p:spPr>
          <a:xfrm>
            <a:off x="1539239" y="6096000"/>
            <a:ext cx="4833795" cy="769441"/>
          </a:xfrm>
          <a:prstGeom prst="rect">
            <a:avLst/>
          </a:prstGeom>
          <a:noFill/>
        </p:spPr>
        <p:txBody>
          <a:bodyPr wrap="square" rtlCol="0">
            <a:spAutoFit/>
          </a:bodyPr>
          <a:lstStyle/>
          <a:p>
            <a:r>
              <a:rPr lang="it-IT" sz="4400" b="1" i="1" dirty="0">
                <a:solidFill>
                  <a:schemeClr val="accent3"/>
                </a:solidFill>
              </a:rPr>
              <a:t>Vodafone </a:t>
            </a:r>
          </a:p>
        </p:txBody>
      </p:sp>
      <p:sp>
        <p:nvSpPr>
          <p:cNvPr id="8" name="CasellaDiTesto 7">
            <a:extLst>
              <a:ext uri="{FF2B5EF4-FFF2-40B4-BE49-F238E27FC236}">
                <a16:creationId xmlns:a16="http://schemas.microsoft.com/office/drawing/2014/main" id="{BA8C8A4C-F07C-85FE-0B40-1E600BE3F6DD}"/>
              </a:ext>
            </a:extLst>
          </p:cNvPr>
          <p:cNvSpPr txBox="1"/>
          <p:nvPr/>
        </p:nvSpPr>
        <p:spPr>
          <a:xfrm>
            <a:off x="5135879" y="6096000"/>
            <a:ext cx="3440649" cy="769441"/>
          </a:xfrm>
          <a:prstGeom prst="rect">
            <a:avLst/>
          </a:prstGeom>
          <a:noFill/>
        </p:spPr>
        <p:txBody>
          <a:bodyPr wrap="square" rtlCol="0">
            <a:spAutoFit/>
          </a:bodyPr>
          <a:lstStyle/>
          <a:p>
            <a:r>
              <a:rPr lang="it-IT" sz="4400" b="1" i="1" dirty="0">
                <a:solidFill>
                  <a:schemeClr val="accent3"/>
                </a:solidFill>
              </a:rPr>
              <a:t>Wind</a:t>
            </a:r>
          </a:p>
        </p:txBody>
      </p:sp>
      <p:sp>
        <p:nvSpPr>
          <p:cNvPr id="9" name="CasellaDiTesto 8">
            <a:extLst>
              <a:ext uri="{FF2B5EF4-FFF2-40B4-BE49-F238E27FC236}">
                <a16:creationId xmlns:a16="http://schemas.microsoft.com/office/drawing/2014/main" id="{1289D500-90D8-FE2D-B274-1E75A3D08322}"/>
              </a:ext>
            </a:extLst>
          </p:cNvPr>
          <p:cNvSpPr txBox="1"/>
          <p:nvPr/>
        </p:nvSpPr>
        <p:spPr>
          <a:xfrm>
            <a:off x="7970520" y="4632960"/>
            <a:ext cx="3989464" cy="769441"/>
          </a:xfrm>
          <a:prstGeom prst="rect">
            <a:avLst/>
          </a:prstGeom>
          <a:noFill/>
        </p:spPr>
        <p:txBody>
          <a:bodyPr wrap="square" rtlCol="0">
            <a:spAutoFit/>
          </a:bodyPr>
          <a:lstStyle/>
          <a:p>
            <a:r>
              <a:rPr lang="it-IT" sz="4400" b="1" i="1" dirty="0" err="1">
                <a:solidFill>
                  <a:schemeClr val="accent3"/>
                </a:solidFill>
              </a:rPr>
              <a:t>CosmOTE</a:t>
            </a:r>
            <a:endParaRPr lang="it-IT" sz="4400" b="1" i="1" dirty="0">
              <a:solidFill>
                <a:schemeClr val="accent3"/>
              </a:solidFill>
            </a:endParaRPr>
          </a:p>
        </p:txBody>
      </p:sp>
      <p:sp>
        <p:nvSpPr>
          <p:cNvPr id="10" name="CasellaDiTesto 9">
            <a:extLst>
              <a:ext uri="{FF2B5EF4-FFF2-40B4-BE49-F238E27FC236}">
                <a16:creationId xmlns:a16="http://schemas.microsoft.com/office/drawing/2014/main" id="{E8C5D06F-B1FD-BE3A-1B79-E62A1A09DFE4}"/>
              </a:ext>
            </a:extLst>
          </p:cNvPr>
          <p:cNvSpPr txBox="1"/>
          <p:nvPr/>
        </p:nvSpPr>
        <p:spPr>
          <a:xfrm>
            <a:off x="10058399" y="3078480"/>
            <a:ext cx="3166241" cy="769441"/>
          </a:xfrm>
          <a:prstGeom prst="rect">
            <a:avLst/>
          </a:prstGeom>
          <a:noFill/>
        </p:spPr>
        <p:txBody>
          <a:bodyPr wrap="square" rtlCol="0">
            <a:spAutoFit/>
          </a:bodyPr>
          <a:lstStyle/>
          <a:p>
            <a:r>
              <a:rPr lang="it-IT" sz="4400" b="1" i="1" dirty="0">
                <a:solidFill>
                  <a:schemeClr val="accent3"/>
                </a:solidFill>
              </a:rPr>
              <a:t>Tim </a:t>
            </a:r>
          </a:p>
        </p:txBody>
      </p:sp>
      <p:sp>
        <p:nvSpPr>
          <p:cNvPr id="11" name="CasellaDiTesto 10">
            <a:extLst>
              <a:ext uri="{FF2B5EF4-FFF2-40B4-BE49-F238E27FC236}">
                <a16:creationId xmlns:a16="http://schemas.microsoft.com/office/drawing/2014/main" id="{720C1BF3-015F-CEA9-1291-5B6952E3FE02}"/>
              </a:ext>
            </a:extLst>
          </p:cNvPr>
          <p:cNvSpPr txBox="1"/>
          <p:nvPr/>
        </p:nvSpPr>
        <p:spPr>
          <a:xfrm>
            <a:off x="8199119" y="5989320"/>
            <a:ext cx="5108203" cy="769441"/>
          </a:xfrm>
          <a:prstGeom prst="rect">
            <a:avLst/>
          </a:prstGeom>
          <a:noFill/>
        </p:spPr>
        <p:txBody>
          <a:bodyPr wrap="square" rtlCol="0">
            <a:spAutoFit/>
          </a:bodyPr>
          <a:lstStyle/>
          <a:p>
            <a:r>
              <a:rPr lang="it-IT" sz="4400" b="1" i="1" dirty="0">
                <a:solidFill>
                  <a:schemeClr val="accent3"/>
                </a:solidFill>
              </a:rPr>
              <a:t>New</a:t>
            </a:r>
          </a:p>
        </p:txBody>
      </p:sp>
      <p:sp>
        <p:nvSpPr>
          <p:cNvPr id="12" name="CasellaDiTesto 11">
            <a:extLst>
              <a:ext uri="{FF2B5EF4-FFF2-40B4-BE49-F238E27FC236}">
                <a16:creationId xmlns:a16="http://schemas.microsoft.com/office/drawing/2014/main" id="{CE33A3B3-D243-CA64-EE78-DA808D7D7427}"/>
              </a:ext>
            </a:extLst>
          </p:cNvPr>
          <p:cNvSpPr txBox="1"/>
          <p:nvPr/>
        </p:nvSpPr>
        <p:spPr>
          <a:xfrm>
            <a:off x="11460480" y="4450080"/>
            <a:ext cx="3672840" cy="769441"/>
          </a:xfrm>
          <a:prstGeom prst="rect">
            <a:avLst/>
          </a:prstGeom>
          <a:noFill/>
        </p:spPr>
        <p:txBody>
          <a:bodyPr wrap="square" rtlCol="0">
            <a:spAutoFit/>
          </a:bodyPr>
          <a:lstStyle/>
          <a:p>
            <a:r>
              <a:rPr lang="it-IT" sz="4400" b="1" i="1" dirty="0" err="1">
                <a:solidFill>
                  <a:schemeClr val="accent3"/>
                </a:solidFill>
              </a:rPr>
              <a:t>Refurbished</a:t>
            </a:r>
            <a:r>
              <a:rPr lang="it-IT" sz="4400" b="1" i="1" dirty="0">
                <a:solidFill>
                  <a:schemeClr val="accent3"/>
                </a:solidFill>
              </a:rPr>
              <a:t> </a:t>
            </a:r>
          </a:p>
        </p:txBody>
      </p:sp>
      <p:sp>
        <p:nvSpPr>
          <p:cNvPr id="13" name="CasellaDiTesto 12">
            <a:extLst>
              <a:ext uri="{FF2B5EF4-FFF2-40B4-BE49-F238E27FC236}">
                <a16:creationId xmlns:a16="http://schemas.microsoft.com/office/drawing/2014/main" id="{075D795C-9D4D-57FE-6950-E5F28AABF2A4}"/>
              </a:ext>
            </a:extLst>
          </p:cNvPr>
          <p:cNvSpPr txBox="1"/>
          <p:nvPr/>
        </p:nvSpPr>
        <p:spPr>
          <a:xfrm>
            <a:off x="11231879" y="6297097"/>
            <a:ext cx="5298177" cy="769441"/>
          </a:xfrm>
          <a:prstGeom prst="rect">
            <a:avLst/>
          </a:prstGeom>
          <a:noFill/>
        </p:spPr>
        <p:txBody>
          <a:bodyPr wrap="square" rtlCol="0">
            <a:spAutoFit/>
          </a:bodyPr>
          <a:lstStyle/>
          <a:p>
            <a:r>
              <a:rPr lang="it-IT" sz="4400" b="1" i="1" dirty="0" err="1">
                <a:solidFill>
                  <a:schemeClr val="accent3"/>
                </a:solidFill>
              </a:rPr>
              <a:t>Used</a:t>
            </a:r>
            <a:r>
              <a:rPr lang="it-IT" sz="4400" b="1" i="1" dirty="0">
                <a:solidFill>
                  <a:schemeClr val="accent3"/>
                </a:solidFill>
              </a:rPr>
              <a:t> </a:t>
            </a:r>
          </a:p>
        </p:txBody>
      </p:sp>
      <p:sp>
        <p:nvSpPr>
          <p:cNvPr id="14" name="CasellaDiTesto 13">
            <a:extLst>
              <a:ext uri="{FF2B5EF4-FFF2-40B4-BE49-F238E27FC236}">
                <a16:creationId xmlns:a16="http://schemas.microsoft.com/office/drawing/2014/main" id="{CAFDD846-FF04-0E62-F775-FD4835AB3821}"/>
              </a:ext>
            </a:extLst>
          </p:cNvPr>
          <p:cNvSpPr txBox="1"/>
          <p:nvPr/>
        </p:nvSpPr>
        <p:spPr>
          <a:xfrm>
            <a:off x="2621279" y="7193280"/>
            <a:ext cx="4833795" cy="769441"/>
          </a:xfrm>
          <a:prstGeom prst="rect">
            <a:avLst/>
          </a:prstGeom>
          <a:noFill/>
        </p:spPr>
        <p:txBody>
          <a:bodyPr wrap="square" rtlCol="0">
            <a:spAutoFit/>
          </a:bodyPr>
          <a:lstStyle/>
          <a:p>
            <a:r>
              <a:rPr lang="it-IT" sz="4400" b="1" i="1" dirty="0">
                <a:solidFill>
                  <a:schemeClr val="accent3"/>
                </a:solidFill>
              </a:rPr>
              <a:t>3G, 4G, 5G </a:t>
            </a:r>
          </a:p>
        </p:txBody>
      </p:sp>
      <p:sp>
        <p:nvSpPr>
          <p:cNvPr id="15" name="CasellaDiTesto 14">
            <a:extLst>
              <a:ext uri="{FF2B5EF4-FFF2-40B4-BE49-F238E27FC236}">
                <a16:creationId xmlns:a16="http://schemas.microsoft.com/office/drawing/2014/main" id="{C2BFEA3B-236F-723C-9D7D-BE7BD2549ED5}"/>
              </a:ext>
            </a:extLst>
          </p:cNvPr>
          <p:cNvSpPr txBox="1"/>
          <p:nvPr/>
        </p:nvSpPr>
        <p:spPr>
          <a:xfrm>
            <a:off x="6233159" y="7696200"/>
            <a:ext cx="5298177" cy="769441"/>
          </a:xfrm>
          <a:prstGeom prst="rect">
            <a:avLst/>
          </a:prstGeom>
          <a:noFill/>
        </p:spPr>
        <p:txBody>
          <a:bodyPr wrap="square" rtlCol="0">
            <a:spAutoFit/>
          </a:bodyPr>
          <a:lstStyle/>
          <a:p>
            <a:r>
              <a:rPr lang="it-IT" sz="4400" b="1" i="1" dirty="0">
                <a:solidFill>
                  <a:schemeClr val="accent3"/>
                </a:solidFill>
              </a:rPr>
              <a:t>Processor </a:t>
            </a:r>
          </a:p>
        </p:txBody>
      </p:sp>
      <p:sp>
        <p:nvSpPr>
          <p:cNvPr id="16" name="CasellaDiTesto 15">
            <a:extLst>
              <a:ext uri="{FF2B5EF4-FFF2-40B4-BE49-F238E27FC236}">
                <a16:creationId xmlns:a16="http://schemas.microsoft.com/office/drawing/2014/main" id="{66A00336-3A39-63B2-ADDE-8BE5A5F9D936}"/>
              </a:ext>
            </a:extLst>
          </p:cNvPr>
          <p:cNvSpPr txBox="1"/>
          <p:nvPr/>
        </p:nvSpPr>
        <p:spPr>
          <a:xfrm>
            <a:off x="11384279" y="7508275"/>
            <a:ext cx="5298177" cy="769441"/>
          </a:xfrm>
          <a:prstGeom prst="rect">
            <a:avLst/>
          </a:prstGeom>
          <a:noFill/>
        </p:spPr>
        <p:txBody>
          <a:bodyPr wrap="square" rtlCol="0">
            <a:spAutoFit/>
          </a:bodyPr>
          <a:lstStyle/>
          <a:p>
            <a:r>
              <a:rPr lang="it-IT" sz="4400" b="1" i="1" dirty="0">
                <a:solidFill>
                  <a:schemeClr val="accent3"/>
                </a:solidFill>
              </a:rPr>
              <a:t>Free phones </a:t>
            </a:r>
          </a:p>
        </p:txBody>
      </p:sp>
      <p:sp>
        <p:nvSpPr>
          <p:cNvPr id="17" name="CasellaDiTesto 16">
            <a:extLst>
              <a:ext uri="{FF2B5EF4-FFF2-40B4-BE49-F238E27FC236}">
                <a16:creationId xmlns:a16="http://schemas.microsoft.com/office/drawing/2014/main" id="{3B4FBCAA-FF73-0252-E37A-1A150C8A3010}"/>
              </a:ext>
            </a:extLst>
          </p:cNvPr>
          <p:cNvSpPr txBox="1"/>
          <p:nvPr/>
        </p:nvSpPr>
        <p:spPr>
          <a:xfrm>
            <a:off x="12025959" y="2390847"/>
            <a:ext cx="5298177" cy="769441"/>
          </a:xfrm>
          <a:prstGeom prst="rect">
            <a:avLst/>
          </a:prstGeom>
          <a:noFill/>
        </p:spPr>
        <p:txBody>
          <a:bodyPr wrap="square" rtlCol="0">
            <a:spAutoFit/>
          </a:bodyPr>
          <a:lstStyle/>
          <a:p>
            <a:r>
              <a:rPr lang="it-IT" sz="4400" b="1" i="1" dirty="0">
                <a:solidFill>
                  <a:schemeClr val="accent3"/>
                </a:solidFill>
              </a:rPr>
              <a:t>Flip phone  </a:t>
            </a:r>
          </a:p>
        </p:txBody>
      </p:sp>
      <p:sp>
        <p:nvSpPr>
          <p:cNvPr id="18" name="CasellaDiTesto 17">
            <a:extLst>
              <a:ext uri="{FF2B5EF4-FFF2-40B4-BE49-F238E27FC236}">
                <a16:creationId xmlns:a16="http://schemas.microsoft.com/office/drawing/2014/main" id="{684A2225-8C93-BF45-EFDA-4EBB6D26B890}"/>
              </a:ext>
            </a:extLst>
          </p:cNvPr>
          <p:cNvSpPr txBox="1"/>
          <p:nvPr/>
        </p:nvSpPr>
        <p:spPr>
          <a:xfrm>
            <a:off x="13233133" y="5372496"/>
            <a:ext cx="3989464" cy="769441"/>
          </a:xfrm>
          <a:prstGeom prst="rect">
            <a:avLst/>
          </a:prstGeom>
          <a:noFill/>
        </p:spPr>
        <p:txBody>
          <a:bodyPr wrap="square" rtlCol="0">
            <a:spAutoFit/>
          </a:bodyPr>
          <a:lstStyle/>
          <a:p>
            <a:r>
              <a:rPr lang="it-IT" sz="4400" b="1" i="1" dirty="0">
                <a:solidFill>
                  <a:schemeClr val="accent3"/>
                </a:solidFill>
              </a:rPr>
              <a:t>Cricket phone </a:t>
            </a:r>
          </a:p>
        </p:txBody>
      </p:sp>
    </p:spTree>
    <p:extLst>
      <p:ext uri="{BB962C8B-B14F-4D97-AF65-F5344CB8AC3E}">
        <p14:creationId xmlns:p14="http://schemas.microsoft.com/office/powerpoint/2010/main" val="34105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402598" y="687230"/>
            <a:ext cx="16197439"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5400" b="1" dirty="0">
                <a:solidFill>
                  <a:srgbClr val="FF0000"/>
                </a:solidFill>
                <a:latin typeface="+mj-lt"/>
                <a:ea typeface="Open Sans"/>
                <a:cs typeface="Open Sans"/>
                <a:sym typeface="Open Sans"/>
              </a:rPr>
              <a:t> </a:t>
            </a:r>
            <a:r>
              <a:rPr lang="it-IT" sz="5400" b="1" dirty="0">
                <a:solidFill>
                  <a:schemeClr val="bg2">
                    <a:lumMod val="50000"/>
                    <a:lumOff val="50000"/>
                  </a:schemeClr>
                </a:solidFill>
                <a:latin typeface="+mj-lt"/>
                <a:ea typeface="Open Sans"/>
                <a:cs typeface="Open Sans"/>
                <a:sym typeface="Open Sans"/>
              </a:rPr>
              <a:t>DEFINE  A MOBILE PHONE </a:t>
            </a:r>
            <a:endParaRPr sz="5400" dirty="0">
              <a:solidFill>
                <a:schemeClr val="bg2">
                  <a:lumMod val="50000"/>
                  <a:lumOff val="50000"/>
                </a:schemeClr>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1937703"/>
            <a:ext cx="14147924" cy="8063746"/>
          </a:xfrm>
          <a:prstGeom prst="rect">
            <a:avLst/>
          </a:prstGeom>
          <a:noFill/>
        </p:spPr>
        <p:txBody>
          <a:bodyPr wrap="square" rtlCol="0">
            <a:spAutoFit/>
          </a:bodyPr>
          <a:lstStyle/>
          <a:p>
            <a:pPr algn="just" rtl="0"/>
            <a:r>
              <a:rPr lang="en-US" sz="3600" b="0" i="0" dirty="0">
                <a:solidFill>
                  <a:schemeClr val="tx1"/>
                </a:solidFill>
                <a:effectLst/>
                <a:latin typeface="+mn-lt"/>
              </a:rPr>
              <a:t>A mobile phone is a wireless handheld device that allows users to make and receive calls. While the earliest generation of mobile phones could only make and receive calls, today’s mobile phones do a lot more, accommodating web browsers, games, cameras, video players and navigational systems.</a:t>
            </a:r>
          </a:p>
          <a:p>
            <a:pPr algn="just" rtl="0"/>
            <a:r>
              <a:rPr lang="en-US" sz="3600" b="0" i="0" dirty="0">
                <a:solidFill>
                  <a:schemeClr val="tx1"/>
                </a:solidFill>
                <a:effectLst/>
                <a:latin typeface="+mn-lt"/>
              </a:rPr>
              <a:t>Also, while mobile phones used to be mainly known as “cell phones” or cellular phones, today’s mobile phones are more commonly called “smartphones” because of all of the extra voice and data services that they offer.</a:t>
            </a:r>
          </a:p>
          <a:p>
            <a:pPr algn="just" rtl="0"/>
            <a:endParaRPr lang="en-US" sz="3600" b="1" dirty="0">
              <a:solidFill>
                <a:schemeClr val="bg2">
                  <a:lumMod val="50000"/>
                  <a:lumOff val="50000"/>
                </a:schemeClr>
              </a:solidFill>
              <a:latin typeface="+mn-lt"/>
            </a:endParaRPr>
          </a:p>
          <a:p>
            <a:pPr algn="just">
              <a:defRPr/>
            </a:pPr>
            <a:r>
              <a:rPr lang="en-US" sz="3600" dirty="0">
                <a:solidFill>
                  <a:schemeClr val="bg2">
                    <a:lumMod val="50000"/>
                    <a:lumOff val="50000"/>
                  </a:schemeClr>
                </a:solidFill>
                <a:latin typeface="+mn-lt"/>
              </a:rPr>
              <a:t>RATE THE DEFINITION:</a:t>
            </a:r>
          </a:p>
          <a:p>
            <a:pPr marL="742950" indent="-742950" algn="just">
              <a:buAutoNum type="arabicPeriod"/>
              <a:defRPr/>
            </a:pPr>
            <a:r>
              <a:rPr lang="en-US" sz="3600" dirty="0">
                <a:solidFill>
                  <a:schemeClr val="bg2">
                    <a:lumMod val="50000"/>
                    <a:lumOff val="50000"/>
                  </a:schemeClr>
                </a:solidFill>
                <a:latin typeface="+mn-lt"/>
              </a:rPr>
              <a:t>Easy to give and understand</a:t>
            </a:r>
          </a:p>
          <a:p>
            <a:pPr marL="742950" indent="-742950" algn="just">
              <a:buAutoNum type="arabicPeriod"/>
              <a:defRPr/>
            </a:pPr>
            <a:r>
              <a:rPr lang="en-US" sz="3600" dirty="0">
                <a:solidFill>
                  <a:schemeClr val="bg2">
                    <a:lumMod val="50000"/>
                    <a:lumOff val="50000"/>
                  </a:schemeClr>
                </a:solidFill>
                <a:latin typeface="+mn-lt"/>
              </a:rPr>
              <a:t>Rather difficult to give but easy to understand</a:t>
            </a:r>
          </a:p>
          <a:p>
            <a:pPr marL="742950" indent="-742950" algn="just">
              <a:buAutoNum type="arabicPeriod"/>
              <a:defRPr/>
            </a:pPr>
            <a:r>
              <a:rPr lang="en-US" sz="3600" dirty="0">
                <a:solidFill>
                  <a:schemeClr val="bg2">
                    <a:lumMod val="50000"/>
                    <a:lumOff val="50000"/>
                  </a:schemeClr>
                </a:solidFill>
                <a:latin typeface="+mn-lt"/>
              </a:rPr>
              <a:t>Difficult to give and to understand</a:t>
            </a:r>
          </a:p>
          <a:p>
            <a:pPr algn="just">
              <a:defRPr/>
            </a:pPr>
            <a:endParaRPr lang="en-US" sz="1400" b="1" dirty="0">
              <a:solidFill>
                <a:srgbClr val="C00000"/>
              </a:solidFill>
            </a:endParaRPr>
          </a:p>
        </p:txBody>
      </p:sp>
    </p:spTree>
    <p:extLst>
      <p:ext uri="{BB962C8B-B14F-4D97-AF65-F5344CB8AC3E}">
        <p14:creationId xmlns:p14="http://schemas.microsoft.com/office/powerpoint/2010/main" val="291124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p10">
            <a:extLst>
              <a:ext uri="{FF2B5EF4-FFF2-40B4-BE49-F238E27FC236}">
                <a16:creationId xmlns:a16="http://schemas.microsoft.com/office/drawing/2014/main" id="{204551AF-243C-9B8E-51E2-9978AC8E9F26}"/>
              </a:ext>
            </a:extLst>
          </p:cNvPr>
          <p:cNvSpPr txBox="1"/>
          <p:nvPr/>
        </p:nvSpPr>
        <p:spPr>
          <a:xfrm>
            <a:off x="841624" y="885350"/>
            <a:ext cx="16197439" cy="1608900"/>
          </a:xfrm>
          <a:prstGeom prst="rect">
            <a:avLst/>
          </a:prstGeom>
          <a:noFill/>
          <a:ln>
            <a:noFill/>
          </a:ln>
        </p:spPr>
        <p:txBody>
          <a:bodyPr spcFirstLastPara="1" wrap="square" lIns="91425" tIns="91425" rIns="91425" bIns="91425" anchor="t" anchorCtr="0">
            <a:noAutofit/>
          </a:bodyPr>
          <a:lstStyle/>
          <a:p>
            <a:pPr lvl="0"/>
            <a:r>
              <a:rPr lang="it-IT" sz="5400" b="1" dirty="0">
                <a:solidFill>
                  <a:schemeClr val="bg2">
                    <a:lumMod val="50000"/>
                    <a:lumOff val="50000"/>
                  </a:schemeClr>
                </a:solidFill>
                <a:ea typeface="Open Sans"/>
                <a:cs typeface="Open Sans"/>
                <a:sym typeface="Open Sans"/>
              </a:rPr>
              <a:t>The MOBILE PHONE</a:t>
            </a:r>
            <a:endParaRPr sz="5400" dirty="0">
              <a:solidFill>
                <a:schemeClr val="bg2">
                  <a:lumMod val="50000"/>
                  <a:lumOff val="50000"/>
                </a:schemeClr>
              </a:solidFill>
              <a:latin typeface="+mj-lt"/>
              <a:ea typeface="Open Sans"/>
              <a:cs typeface="Open Sans"/>
              <a:sym typeface="Open Sans"/>
            </a:endParaRPr>
          </a:p>
        </p:txBody>
      </p:sp>
      <p:sp>
        <p:nvSpPr>
          <p:cNvPr id="3" name="CasellaDiTesto 2">
            <a:extLst>
              <a:ext uri="{FF2B5EF4-FFF2-40B4-BE49-F238E27FC236}">
                <a16:creationId xmlns:a16="http://schemas.microsoft.com/office/drawing/2014/main" id="{74F6D77E-C7BF-6279-D83A-038E606762EA}"/>
              </a:ext>
            </a:extLst>
          </p:cNvPr>
          <p:cNvSpPr txBox="1"/>
          <p:nvPr/>
        </p:nvSpPr>
        <p:spPr>
          <a:xfrm>
            <a:off x="1427356" y="2318703"/>
            <a:ext cx="14147924" cy="7478970"/>
          </a:xfrm>
          <a:prstGeom prst="rect">
            <a:avLst/>
          </a:prstGeom>
          <a:noFill/>
        </p:spPr>
        <p:txBody>
          <a:bodyPr wrap="square" rtlCol="0">
            <a:spAutoFit/>
          </a:bodyPr>
          <a:lstStyle/>
          <a:p>
            <a:pPr algn="just">
              <a:defRPr/>
            </a:pPr>
            <a:endParaRPr lang="en-US" sz="2000" b="1" dirty="0">
              <a:solidFill>
                <a:schemeClr val="tx2">
                  <a:lumMod val="10000"/>
                </a:schemeClr>
              </a:solidFill>
              <a:latin typeface="+mn-lt"/>
            </a:endParaRPr>
          </a:p>
          <a:p>
            <a:pPr marL="571500" indent="-571500" algn="just">
              <a:buFont typeface="Wingdings" panose="05000000000000000000" pitchFamily="2" charset="2"/>
              <a:buChar char="q"/>
              <a:defRPr/>
            </a:pPr>
            <a:r>
              <a:rPr lang="en-US" sz="3600" b="1" dirty="0">
                <a:solidFill>
                  <a:schemeClr val="tx2">
                    <a:lumMod val="10000"/>
                  </a:schemeClr>
                </a:solidFill>
                <a:latin typeface="+mn-lt"/>
              </a:rPr>
              <a:t>How many different kind available</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Value, price, possible instalments payment, cost of production</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Value along time  - LT value</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Market – new, used, refurbished</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Comparison</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Easy to evaluate the quality</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Your knowledge</a:t>
            </a:r>
          </a:p>
          <a:p>
            <a:pPr marL="571500" indent="-571500" algn="just">
              <a:buFont typeface="Wingdings" panose="05000000000000000000" pitchFamily="2" charset="2"/>
              <a:buChar char="q"/>
              <a:defRPr/>
            </a:pPr>
            <a:r>
              <a:rPr lang="en-US" sz="3600" b="1" dirty="0">
                <a:solidFill>
                  <a:schemeClr val="tx2">
                    <a:lumMod val="10000"/>
                  </a:schemeClr>
                </a:solidFill>
                <a:latin typeface="+mn-lt"/>
              </a:rPr>
              <a:t>Does it work on its own? You need a traffic data provider for calls, internet, otherwise it is useless – unless you have a </a:t>
            </a:r>
            <a:r>
              <a:rPr lang="en-US" sz="3600" b="1" dirty="0" err="1">
                <a:solidFill>
                  <a:schemeClr val="tx2">
                    <a:lumMod val="10000"/>
                  </a:schemeClr>
                </a:solidFill>
                <a:latin typeface="+mn-lt"/>
              </a:rPr>
              <a:t>wifi</a:t>
            </a:r>
            <a:r>
              <a:rPr lang="en-US" sz="3600" b="1" dirty="0">
                <a:solidFill>
                  <a:schemeClr val="tx2">
                    <a:lumMod val="10000"/>
                  </a:schemeClr>
                </a:solidFill>
                <a:latin typeface="+mn-lt"/>
              </a:rPr>
              <a:t> at home  - second service necessary</a:t>
            </a:r>
          </a:p>
          <a:p>
            <a:pPr algn="just">
              <a:defRPr/>
            </a:pPr>
            <a:endParaRPr lang="en-US" sz="3600" b="1" dirty="0">
              <a:solidFill>
                <a:schemeClr val="tx2">
                  <a:lumMod val="10000"/>
                </a:schemeClr>
              </a:solidFill>
              <a:latin typeface="+mn-lt"/>
            </a:endParaRPr>
          </a:p>
          <a:p>
            <a:pPr marL="342900" indent="-342900" algn="just">
              <a:buFont typeface="Wingdings" charset="2"/>
              <a:buAutoNum type="arabicPeriod"/>
              <a:defRPr/>
            </a:pPr>
            <a:endParaRPr lang="en-US" sz="1400" b="1" dirty="0">
              <a:solidFill>
                <a:srgbClr val="C00000"/>
              </a:solidFill>
            </a:endParaRPr>
          </a:p>
          <a:p>
            <a:pPr marL="342900" indent="-342900" algn="just">
              <a:buFont typeface="Wingdings" charset="2"/>
              <a:buAutoNum type="arabicPeriod"/>
              <a:defRPr/>
            </a:pPr>
            <a:endParaRPr lang="en-US" sz="1400" b="1" dirty="0">
              <a:solidFill>
                <a:srgbClr val="C00000"/>
              </a:solidFill>
            </a:endParaRPr>
          </a:p>
        </p:txBody>
      </p:sp>
    </p:spTree>
    <p:extLst>
      <p:ext uri="{BB962C8B-B14F-4D97-AF65-F5344CB8AC3E}">
        <p14:creationId xmlns:p14="http://schemas.microsoft.com/office/powerpoint/2010/main" val="1478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003462"/>
      </a:dk2>
      <a:lt2>
        <a:srgbClr val="EEEEEE"/>
      </a:lt2>
      <a:accent1>
        <a:srgbClr val="EAD1DC"/>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2329</TotalTime>
  <Words>1678</Words>
  <Application>Microsoft Office PowerPoint</Application>
  <PresentationFormat>Personalizzato</PresentationFormat>
  <Paragraphs>213</Paragraphs>
  <Slides>26</Slides>
  <Notes>1</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26</vt:i4>
      </vt:variant>
    </vt:vector>
  </HeadingPairs>
  <TitlesOfParts>
    <vt:vector size="34" baseType="lpstr">
      <vt:lpstr>Century Gothic</vt:lpstr>
      <vt:lpstr>Bradley Hand ITC</vt:lpstr>
      <vt:lpstr>Arial</vt:lpstr>
      <vt:lpstr>Wingdings</vt:lpstr>
      <vt:lpstr>Open Sans</vt:lpstr>
      <vt:lpstr>AAAAAH+Comfortaa-Regular</vt:lpstr>
      <vt:lpstr>Simple Light</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PIATTI LAURA</dc:creator>
  <cp:lastModifiedBy>Laura Piatti</cp:lastModifiedBy>
  <cp:revision>121</cp:revision>
  <dcterms:modified xsi:type="dcterms:W3CDTF">2024-01-30T17:00:14Z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5fe31f-9de1-4167-a753-111c0df8115f_Enabled">
    <vt:lpwstr>true</vt:lpwstr>
  </property>
  <property fmtid="{D5CDD505-2E9C-101B-9397-08002B2CF9AE}" pid="3" name="MSIP_Label_5f5fe31f-9de1-4167-a753-111c0df8115f_SetDate">
    <vt:lpwstr>2023-02-03T09:06:05Z</vt:lpwstr>
  </property>
  <property fmtid="{D5CDD505-2E9C-101B-9397-08002B2CF9AE}" pid="4" name="MSIP_Label_5f5fe31f-9de1-4167-a753-111c0df8115f_Method">
    <vt:lpwstr>Standard</vt:lpwstr>
  </property>
  <property fmtid="{D5CDD505-2E9C-101B-9397-08002B2CF9AE}" pid="5" name="MSIP_Label_5f5fe31f-9de1-4167-a753-111c0df8115f_Name">
    <vt:lpwstr>5f5fe31f-9de1-4167-a753-111c0df8115f</vt:lpwstr>
  </property>
  <property fmtid="{D5CDD505-2E9C-101B-9397-08002B2CF9AE}" pid="6" name="MSIP_Label_5f5fe31f-9de1-4167-a753-111c0df8115f_SiteId">
    <vt:lpwstr>cc4baf00-15c9-48dd-9f59-88c98bde2be7</vt:lpwstr>
  </property>
  <property fmtid="{D5CDD505-2E9C-101B-9397-08002B2CF9AE}" pid="7" name="MSIP_Label_5f5fe31f-9de1-4167-a753-111c0df8115f_ActionId">
    <vt:lpwstr>a8f9b7c2-f258-442e-a470-9289a0663c88</vt:lpwstr>
  </property>
  <property fmtid="{D5CDD505-2E9C-101B-9397-08002B2CF9AE}" pid="8" name="MSIP_Label_5f5fe31f-9de1-4167-a753-111c0df8115f_ContentBits">
    <vt:lpwstr>0</vt:lpwstr>
  </property>
</Properties>
</file>