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86" r:id="rId1"/>
    <p:sldMasterId id="2147483810" r:id="rId2"/>
    <p:sldMasterId id="2147483822" r:id="rId3"/>
    <p:sldMasterId id="2147483846" r:id="rId4"/>
    <p:sldMasterId id="2147483858" r:id="rId5"/>
  </p:sldMasterIdLst>
  <p:notesMasterIdLst>
    <p:notesMasterId r:id="rId26"/>
  </p:notesMasterIdLst>
  <p:sldIdLst>
    <p:sldId id="256" r:id="rId6"/>
    <p:sldId id="517" r:id="rId7"/>
    <p:sldId id="533" r:id="rId8"/>
    <p:sldId id="535" r:id="rId9"/>
    <p:sldId id="534" r:id="rId10"/>
    <p:sldId id="536" r:id="rId11"/>
    <p:sldId id="521" r:id="rId12"/>
    <p:sldId id="518" r:id="rId13"/>
    <p:sldId id="520" r:id="rId14"/>
    <p:sldId id="522" r:id="rId15"/>
    <p:sldId id="532" r:id="rId16"/>
    <p:sldId id="523" r:id="rId17"/>
    <p:sldId id="524" r:id="rId18"/>
    <p:sldId id="525" r:id="rId19"/>
    <p:sldId id="527" r:id="rId20"/>
    <p:sldId id="529" r:id="rId21"/>
    <p:sldId id="530" r:id="rId22"/>
    <p:sldId id="538" r:id="rId23"/>
    <p:sldId id="537" r:id="rId24"/>
    <p:sldId id="32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8A"/>
    <a:srgbClr val="2683C6"/>
    <a:srgbClr val="783F91"/>
    <a:srgbClr val="61C5ED"/>
    <a:srgbClr val="62B4EC"/>
    <a:srgbClr val="7CCFF0"/>
    <a:srgbClr val="42BAEA"/>
    <a:srgbClr val="E0B488"/>
    <a:srgbClr val="CD853F"/>
    <a:srgbClr val="846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35" autoAdjust="0"/>
    <p:restoredTop sz="95226" autoAdjust="0"/>
  </p:normalViewPr>
  <p:slideViewPr>
    <p:cSldViewPr>
      <p:cViewPr varScale="1">
        <p:scale>
          <a:sx n="120" d="100"/>
          <a:sy n="120" d="100"/>
        </p:scale>
        <p:origin x="140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FEEF8-267F-4D99-BE36-C82B1D3B3C6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27C7C715-6BA1-40AB-9CB1-271710335585}">
      <dgm:prSet phldrT="[Testo]" custT="1">
        <dgm:style>
          <a:lnRef idx="2">
            <a:schemeClr val="accent1">
              <a:shade val="50000"/>
            </a:schemeClr>
          </a:lnRef>
          <a:fillRef idx="1">
            <a:schemeClr val="accent1"/>
          </a:fillRef>
          <a:effectRef idx="0">
            <a:schemeClr val="accent1"/>
          </a:effectRef>
          <a:fontRef idx="minor">
            <a:schemeClr val="lt1"/>
          </a:fontRef>
        </dgm:style>
      </dgm:prSet>
      <dgm:spPr>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dgm:spPr>
      <dgm:t>
        <a:bodyPr rtlCol="0" anchor="ctr"/>
        <a:lstStyle/>
        <a:p>
          <a:pPr marL="0" lvl="0" algn="ctr" defTabSz="457200" rtl="0" eaLnBrk="1" latinLnBrk="0" hangingPunct="1">
            <a:lnSpc>
              <a:spcPct val="100000"/>
            </a:lnSpc>
            <a:spcBef>
              <a:spcPct val="0"/>
            </a:spcBef>
            <a:spcAft>
              <a:spcPts val="0"/>
            </a:spcAft>
            <a:buNone/>
          </a:pPr>
          <a:r>
            <a:rPr lang="it-IT" sz="2800" kern="1200">
              <a:solidFill>
                <a:schemeClr val="lt1"/>
              </a:solidFill>
              <a:latin typeface="+mn-lt"/>
              <a:ea typeface="+mn-ea"/>
              <a:cs typeface="+mn-cs"/>
            </a:rPr>
            <a:t>Micro </a:t>
          </a:r>
          <a:r>
            <a:rPr lang="it-IT" sz="2800" kern="1200" err="1">
              <a:solidFill>
                <a:schemeClr val="lt1"/>
              </a:solidFill>
              <a:latin typeface="+mn-lt"/>
              <a:ea typeface="+mn-ea"/>
              <a:cs typeface="+mn-cs"/>
            </a:rPr>
            <a:t>level</a:t>
          </a:r>
          <a:endParaRPr lang="it-IT" sz="2800" kern="1200">
            <a:solidFill>
              <a:schemeClr val="lt1"/>
            </a:solidFill>
            <a:latin typeface="+mn-lt"/>
            <a:ea typeface="+mn-ea"/>
            <a:cs typeface="+mn-cs"/>
          </a:endParaRPr>
        </a:p>
      </dgm:t>
    </dgm:pt>
    <dgm:pt modelId="{B3072EB2-FB6C-4899-B6AF-3AB9146D2652}" type="parTrans" cxnId="{29717EF9-4EC0-4A7F-B3E8-3DF30AE39927}">
      <dgm:prSet/>
      <dgm:spPr/>
      <dgm:t>
        <a:bodyPr/>
        <a:lstStyle/>
        <a:p>
          <a:endParaRPr lang="it-IT"/>
        </a:p>
      </dgm:t>
    </dgm:pt>
    <dgm:pt modelId="{DFA49B07-3AC8-4503-A854-DC65F9327564}" type="sibTrans" cxnId="{29717EF9-4EC0-4A7F-B3E8-3DF30AE39927}">
      <dgm:prSet/>
      <dgm:spPr/>
      <dgm:t>
        <a:bodyPr/>
        <a:lstStyle/>
        <a:p>
          <a:endParaRPr lang="it-IT"/>
        </a:p>
      </dgm:t>
    </dgm:pt>
    <dgm:pt modelId="{A20609EA-B722-42AD-A6CF-1853BBA9D25C}">
      <dgm:prSet phldrT="[Testo]" custT="1">
        <dgm:style>
          <a:lnRef idx="2">
            <a:schemeClr val="accent1">
              <a:shade val="50000"/>
            </a:schemeClr>
          </a:lnRef>
          <a:fillRef idx="1">
            <a:schemeClr val="accent1"/>
          </a:fillRef>
          <a:effectRef idx="0">
            <a:schemeClr val="accent1"/>
          </a:effectRef>
          <a:fontRef idx="minor">
            <a:schemeClr val="lt1"/>
          </a:fontRef>
        </dgm:style>
      </dgm:prSet>
      <dgm:spPr>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dgm:spPr>
      <dgm:t>
        <a:bodyPr rtlCol="0" anchor="ctr"/>
        <a:lstStyle/>
        <a:p>
          <a:pPr marL="0" algn="ctr" defTabSz="457200" rtl="0" eaLnBrk="1" latinLnBrk="0" hangingPunct="1"/>
          <a:r>
            <a:rPr lang="it-IT" sz="2800" kern="1200">
              <a:solidFill>
                <a:schemeClr val="lt1"/>
              </a:solidFill>
              <a:latin typeface="+mn-lt"/>
              <a:ea typeface="+mn-ea"/>
              <a:cs typeface="+mn-cs"/>
            </a:rPr>
            <a:t>Macro </a:t>
          </a:r>
          <a:r>
            <a:rPr lang="it-IT" sz="2800" kern="1200" err="1">
              <a:solidFill>
                <a:schemeClr val="lt1"/>
              </a:solidFill>
              <a:latin typeface="+mn-lt"/>
              <a:ea typeface="+mn-ea"/>
              <a:cs typeface="+mn-cs"/>
            </a:rPr>
            <a:t>level</a:t>
          </a:r>
          <a:endParaRPr lang="it-IT" sz="2800" kern="1200">
            <a:solidFill>
              <a:schemeClr val="lt1"/>
            </a:solidFill>
            <a:latin typeface="+mn-lt"/>
            <a:ea typeface="+mn-ea"/>
            <a:cs typeface="+mn-cs"/>
          </a:endParaRPr>
        </a:p>
      </dgm:t>
    </dgm:pt>
    <dgm:pt modelId="{B8557A90-CD24-400C-AF82-4E2BADC198A3}" type="parTrans" cxnId="{2F8B6BEB-30D8-4CEB-BF88-C1599D10A35E}">
      <dgm:prSet/>
      <dgm:spPr/>
      <dgm:t>
        <a:bodyPr/>
        <a:lstStyle/>
        <a:p>
          <a:endParaRPr lang="it-IT"/>
        </a:p>
      </dgm:t>
    </dgm:pt>
    <dgm:pt modelId="{56006135-0437-4CA4-BAA5-C03183284CFC}" type="sibTrans" cxnId="{2F8B6BEB-30D8-4CEB-BF88-C1599D10A35E}">
      <dgm:prSet/>
      <dgm:spPr/>
      <dgm:t>
        <a:bodyPr/>
        <a:lstStyle/>
        <a:p>
          <a:endParaRPr lang="it-IT"/>
        </a:p>
      </dgm:t>
    </dgm:pt>
    <dgm:pt modelId="{22722782-5A8A-478E-A5B3-7EE5B526DF4D}">
      <dgm:prSet phldrT="[Testo]" custT="1">
        <dgm:style>
          <a:lnRef idx="2">
            <a:schemeClr val="accent1">
              <a:shade val="50000"/>
            </a:schemeClr>
          </a:lnRef>
          <a:fillRef idx="1">
            <a:schemeClr val="accent1"/>
          </a:fillRef>
          <a:effectRef idx="0">
            <a:schemeClr val="accent1"/>
          </a:effectRef>
          <a:fontRef idx="minor">
            <a:schemeClr val="lt1"/>
          </a:fontRef>
        </dgm:style>
      </dgm:prSet>
      <dgm:spPr>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dgm:spPr>
      <dgm:t>
        <a:bodyPr spcFirstLastPara="0" vert="horz" wrap="square" lIns="22860" tIns="22860" rIns="22860" bIns="22860" numCol="1" spcCol="1270" rtlCol="0" anchor="ctr" anchorCtr="0"/>
        <a:lstStyle/>
        <a:p>
          <a:pPr marL="0" lvl="0" indent="0" algn="ctr" defTabSz="457200" rtl="0" eaLnBrk="1" latinLnBrk="0" hangingPunct="1">
            <a:lnSpc>
              <a:spcPct val="100000"/>
            </a:lnSpc>
            <a:spcBef>
              <a:spcPct val="0"/>
            </a:spcBef>
            <a:spcAft>
              <a:spcPts val="0"/>
            </a:spcAft>
            <a:buNone/>
          </a:pPr>
          <a:r>
            <a:rPr lang="it-IT" sz="2800" kern="1200" err="1">
              <a:solidFill>
                <a:schemeClr val="lt1"/>
              </a:solidFill>
              <a:latin typeface="+mn-lt"/>
              <a:ea typeface="+mn-ea"/>
              <a:cs typeface="+mn-cs"/>
            </a:rPr>
            <a:t>Political</a:t>
          </a:r>
          <a:endParaRPr lang="it-IT" sz="2800" kern="1200">
            <a:solidFill>
              <a:schemeClr val="lt1"/>
            </a:solidFill>
            <a:latin typeface="+mn-lt"/>
            <a:ea typeface="+mn-ea"/>
            <a:cs typeface="+mn-cs"/>
          </a:endParaRPr>
        </a:p>
        <a:p>
          <a:pPr marL="0" lvl="0" indent="0" algn="ctr" defTabSz="457200" rtl="0" eaLnBrk="1" latinLnBrk="0" hangingPunct="1">
            <a:lnSpc>
              <a:spcPct val="100000"/>
            </a:lnSpc>
            <a:spcBef>
              <a:spcPct val="0"/>
            </a:spcBef>
            <a:spcAft>
              <a:spcPts val="0"/>
            </a:spcAft>
            <a:buNone/>
          </a:pPr>
          <a:r>
            <a:rPr lang="it-IT" sz="2800" kern="1200" err="1">
              <a:solidFill>
                <a:schemeClr val="lt1"/>
              </a:solidFill>
              <a:latin typeface="+mn-lt"/>
              <a:ea typeface="+mn-ea"/>
              <a:cs typeface="+mn-cs"/>
            </a:rPr>
            <a:t>level</a:t>
          </a:r>
          <a:endParaRPr lang="it-IT" sz="2800" kern="1200">
            <a:solidFill>
              <a:schemeClr val="lt1"/>
            </a:solidFill>
            <a:latin typeface="+mn-lt"/>
            <a:ea typeface="+mn-ea"/>
            <a:cs typeface="+mn-cs"/>
          </a:endParaRPr>
        </a:p>
      </dgm:t>
    </dgm:pt>
    <dgm:pt modelId="{AF30E77B-18D6-414D-96F3-3A5DD66FB7F4}" type="parTrans" cxnId="{46456DD9-2E30-40C8-8949-71CAE3ED1E32}">
      <dgm:prSet/>
      <dgm:spPr/>
      <dgm:t>
        <a:bodyPr/>
        <a:lstStyle/>
        <a:p>
          <a:endParaRPr lang="it-IT"/>
        </a:p>
      </dgm:t>
    </dgm:pt>
    <dgm:pt modelId="{83C08FAA-2088-4730-8C2A-00BFCFB284DF}" type="sibTrans" cxnId="{46456DD9-2E30-40C8-8949-71CAE3ED1E32}">
      <dgm:prSet/>
      <dgm:spPr/>
      <dgm:t>
        <a:bodyPr/>
        <a:lstStyle/>
        <a:p>
          <a:endParaRPr lang="it-IT"/>
        </a:p>
      </dgm:t>
    </dgm:pt>
    <dgm:pt modelId="{14431F46-4440-4F11-A3F5-CC89E876AA43}" type="pres">
      <dgm:prSet presAssocID="{1CEFEEF8-267F-4D99-BE36-C82B1D3B3C66}" presName="cycle" presStyleCnt="0">
        <dgm:presLayoutVars>
          <dgm:dir/>
          <dgm:resizeHandles val="exact"/>
        </dgm:presLayoutVars>
      </dgm:prSet>
      <dgm:spPr/>
    </dgm:pt>
    <dgm:pt modelId="{D2BDFC25-46D7-416F-938E-7F77E3A61D29}" type="pres">
      <dgm:prSet presAssocID="{27C7C715-6BA1-40AB-9CB1-271710335585}" presName="node" presStyleLbl="node1" presStyleIdx="0" presStyleCnt="3" custRadScaleRad="100074" custRadScaleInc="0">
        <dgm:presLayoutVars>
          <dgm:bulletEnabled val="1"/>
        </dgm:presLayoutVars>
      </dgm:prSet>
      <dgm:spPr>
        <a:xfrm>
          <a:off x="2897990" y="1125"/>
          <a:ext cx="1747818" cy="1747818"/>
        </a:xfrm>
        <a:prstGeom prst="ellipse">
          <a:avLst/>
        </a:prstGeom>
      </dgm:spPr>
    </dgm:pt>
    <dgm:pt modelId="{F8A95E5C-6A1B-4FA8-862A-B016B0C5F3C5}" type="pres">
      <dgm:prSet presAssocID="{DFA49B07-3AC8-4503-A854-DC65F9327564}" presName="sibTrans" presStyleLbl="sibTrans2D1" presStyleIdx="0" presStyleCnt="3"/>
      <dgm:spPr/>
    </dgm:pt>
    <dgm:pt modelId="{AB23682A-09C4-45FB-9640-3EADD579AFA6}" type="pres">
      <dgm:prSet presAssocID="{DFA49B07-3AC8-4503-A854-DC65F9327564}" presName="connectorText" presStyleLbl="sibTrans2D1" presStyleIdx="0" presStyleCnt="3"/>
      <dgm:spPr/>
    </dgm:pt>
    <dgm:pt modelId="{348472BA-3CAD-4FB5-8F31-E64CB3C935B0}" type="pres">
      <dgm:prSet presAssocID="{A20609EA-B722-42AD-A6CF-1853BBA9D25C}" presName="node" presStyleLbl="node1" presStyleIdx="1" presStyleCnt="3" custRadScaleRad="99733" custRadScaleInc="335">
        <dgm:presLayoutVars>
          <dgm:bulletEnabled val="1"/>
        </dgm:presLayoutVars>
      </dgm:prSet>
      <dgm:spPr>
        <a:xfrm>
          <a:off x="4210108" y="2273780"/>
          <a:ext cx="1747818" cy="1747818"/>
        </a:xfrm>
        <a:prstGeom prst="ellipse">
          <a:avLst/>
        </a:prstGeom>
      </dgm:spPr>
    </dgm:pt>
    <dgm:pt modelId="{89F08218-C065-4982-AEEF-04182862B7E6}" type="pres">
      <dgm:prSet presAssocID="{56006135-0437-4CA4-BAA5-C03183284CFC}" presName="sibTrans" presStyleLbl="sibTrans2D1" presStyleIdx="1" presStyleCnt="3"/>
      <dgm:spPr/>
    </dgm:pt>
    <dgm:pt modelId="{2A1F3543-E875-44FE-A69F-03C2CDD10CDA}" type="pres">
      <dgm:prSet presAssocID="{56006135-0437-4CA4-BAA5-C03183284CFC}" presName="connectorText" presStyleLbl="sibTrans2D1" presStyleIdx="1" presStyleCnt="3"/>
      <dgm:spPr/>
    </dgm:pt>
    <dgm:pt modelId="{AA74713A-0D20-48D5-AD89-95D793659366}" type="pres">
      <dgm:prSet presAssocID="{22722782-5A8A-478E-A5B3-7EE5B526DF4D}" presName="node" presStyleLbl="node1" presStyleIdx="2" presStyleCnt="3">
        <dgm:presLayoutVars>
          <dgm:bulletEnabled val="1"/>
        </dgm:presLayoutVars>
      </dgm:prSet>
      <dgm:spPr>
        <a:xfrm>
          <a:off x="1585872" y="2273780"/>
          <a:ext cx="1747818" cy="1747818"/>
        </a:xfrm>
        <a:prstGeom prst="ellipse">
          <a:avLst/>
        </a:prstGeom>
      </dgm:spPr>
    </dgm:pt>
    <dgm:pt modelId="{E36D59C5-9B03-442D-AC29-4706D43A2225}" type="pres">
      <dgm:prSet presAssocID="{83C08FAA-2088-4730-8C2A-00BFCFB284DF}" presName="sibTrans" presStyleLbl="sibTrans2D1" presStyleIdx="2" presStyleCnt="3"/>
      <dgm:spPr/>
    </dgm:pt>
    <dgm:pt modelId="{EB6ADD71-4D38-4F24-A4F7-FAE7934BAE3B}" type="pres">
      <dgm:prSet presAssocID="{83C08FAA-2088-4730-8C2A-00BFCFB284DF}" presName="connectorText" presStyleLbl="sibTrans2D1" presStyleIdx="2" presStyleCnt="3"/>
      <dgm:spPr/>
    </dgm:pt>
  </dgm:ptLst>
  <dgm:cxnLst>
    <dgm:cxn modelId="{ED1AEC1C-539B-44EB-9870-D873CBFA3BBE}" type="presOf" srcId="{27C7C715-6BA1-40AB-9CB1-271710335585}" destId="{D2BDFC25-46D7-416F-938E-7F77E3A61D29}" srcOrd="0" destOrd="0" presId="urn:microsoft.com/office/officeart/2005/8/layout/cycle2"/>
    <dgm:cxn modelId="{3EE9662B-78EF-4A1B-970A-5D110DC8632D}" type="presOf" srcId="{22722782-5A8A-478E-A5B3-7EE5B526DF4D}" destId="{AA74713A-0D20-48D5-AD89-95D793659366}" srcOrd="0" destOrd="0" presId="urn:microsoft.com/office/officeart/2005/8/layout/cycle2"/>
    <dgm:cxn modelId="{FF41CF2E-14EB-48E4-ADB7-52CCC26B56FB}" type="presOf" srcId="{DFA49B07-3AC8-4503-A854-DC65F9327564}" destId="{F8A95E5C-6A1B-4FA8-862A-B016B0C5F3C5}" srcOrd="0" destOrd="0" presId="urn:microsoft.com/office/officeart/2005/8/layout/cycle2"/>
    <dgm:cxn modelId="{EFD12132-326B-4E39-8FCD-6B087A4DF7AE}" type="presOf" srcId="{56006135-0437-4CA4-BAA5-C03183284CFC}" destId="{89F08218-C065-4982-AEEF-04182862B7E6}" srcOrd="0" destOrd="0" presId="urn:microsoft.com/office/officeart/2005/8/layout/cycle2"/>
    <dgm:cxn modelId="{F3F9D049-C1FB-4C26-B7E7-A526BC78055B}" type="presOf" srcId="{83C08FAA-2088-4730-8C2A-00BFCFB284DF}" destId="{E36D59C5-9B03-442D-AC29-4706D43A2225}" srcOrd="0" destOrd="0" presId="urn:microsoft.com/office/officeart/2005/8/layout/cycle2"/>
    <dgm:cxn modelId="{67A95F78-8E37-4AE5-8E9C-581EEE71D37F}" type="presOf" srcId="{A20609EA-B722-42AD-A6CF-1853BBA9D25C}" destId="{348472BA-3CAD-4FB5-8F31-E64CB3C935B0}" srcOrd="0" destOrd="0" presId="urn:microsoft.com/office/officeart/2005/8/layout/cycle2"/>
    <dgm:cxn modelId="{803CA5A3-68C3-4A0D-8B1F-417EDD61C342}" type="presOf" srcId="{56006135-0437-4CA4-BAA5-C03183284CFC}" destId="{2A1F3543-E875-44FE-A69F-03C2CDD10CDA}" srcOrd="1" destOrd="0" presId="urn:microsoft.com/office/officeart/2005/8/layout/cycle2"/>
    <dgm:cxn modelId="{CB0A55A7-93F8-493A-84D4-ACCDF947B27F}" type="presOf" srcId="{1CEFEEF8-267F-4D99-BE36-C82B1D3B3C66}" destId="{14431F46-4440-4F11-A3F5-CC89E876AA43}" srcOrd="0" destOrd="0" presId="urn:microsoft.com/office/officeart/2005/8/layout/cycle2"/>
    <dgm:cxn modelId="{D065D5BA-4765-4BBE-9784-F41AE28770E6}" type="presOf" srcId="{DFA49B07-3AC8-4503-A854-DC65F9327564}" destId="{AB23682A-09C4-45FB-9640-3EADD579AFA6}" srcOrd="1" destOrd="0" presId="urn:microsoft.com/office/officeart/2005/8/layout/cycle2"/>
    <dgm:cxn modelId="{E98B4EC8-BBA9-45E1-99F2-68FD0872EB34}" type="presOf" srcId="{83C08FAA-2088-4730-8C2A-00BFCFB284DF}" destId="{EB6ADD71-4D38-4F24-A4F7-FAE7934BAE3B}" srcOrd="1" destOrd="0" presId="urn:microsoft.com/office/officeart/2005/8/layout/cycle2"/>
    <dgm:cxn modelId="{46456DD9-2E30-40C8-8949-71CAE3ED1E32}" srcId="{1CEFEEF8-267F-4D99-BE36-C82B1D3B3C66}" destId="{22722782-5A8A-478E-A5B3-7EE5B526DF4D}" srcOrd="2" destOrd="0" parTransId="{AF30E77B-18D6-414D-96F3-3A5DD66FB7F4}" sibTransId="{83C08FAA-2088-4730-8C2A-00BFCFB284DF}"/>
    <dgm:cxn modelId="{2F8B6BEB-30D8-4CEB-BF88-C1599D10A35E}" srcId="{1CEFEEF8-267F-4D99-BE36-C82B1D3B3C66}" destId="{A20609EA-B722-42AD-A6CF-1853BBA9D25C}" srcOrd="1" destOrd="0" parTransId="{B8557A90-CD24-400C-AF82-4E2BADC198A3}" sibTransId="{56006135-0437-4CA4-BAA5-C03183284CFC}"/>
    <dgm:cxn modelId="{29717EF9-4EC0-4A7F-B3E8-3DF30AE39927}" srcId="{1CEFEEF8-267F-4D99-BE36-C82B1D3B3C66}" destId="{27C7C715-6BA1-40AB-9CB1-271710335585}" srcOrd="0" destOrd="0" parTransId="{B3072EB2-FB6C-4899-B6AF-3AB9146D2652}" sibTransId="{DFA49B07-3AC8-4503-A854-DC65F9327564}"/>
    <dgm:cxn modelId="{42B75037-88CA-4F52-AB78-5CD23C8BBCB9}" type="presParOf" srcId="{14431F46-4440-4F11-A3F5-CC89E876AA43}" destId="{D2BDFC25-46D7-416F-938E-7F77E3A61D29}" srcOrd="0" destOrd="0" presId="urn:microsoft.com/office/officeart/2005/8/layout/cycle2"/>
    <dgm:cxn modelId="{2BD02938-F901-4F3D-B769-2A192E95D5F0}" type="presParOf" srcId="{14431F46-4440-4F11-A3F5-CC89E876AA43}" destId="{F8A95E5C-6A1B-4FA8-862A-B016B0C5F3C5}" srcOrd="1" destOrd="0" presId="urn:microsoft.com/office/officeart/2005/8/layout/cycle2"/>
    <dgm:cxn modelId="{5F4DEB31-A97A-4225-A87D-BD45E37ADE69}" type="presParOf" srcId="{F8A95E5C-6A1B-4FA8-862A-B016B0C5F3C5}" destId="{AB23682A-09C4-45FB-9640-3EADD579AFA6}" srcOrd="0" destOrd="0" presId="urn:microsoft.com/office/officeart/2005/8/layout/cycle2"/>
    <dgm:cxn modelId="{4F06AF37-8602-4CAA-A8FB-6280668AB18A}" type="presParOf" srcId="{14431F46-4440-4F11-A3F5-CC89E876AA43}" destId="{348472BA-3CAD-4FB5-8F31-E64CB3C935B0}" srcOrd="2" destOrd="0" presId="urn:microsoft.com/office/officeart/2005/8/layout/cycle2"/>
    <dgm:cxn modelId="{6BC21A6E-10C0-47A5-99F4-4228E808B73A}" type="presParOf" srcId="{14431F46-4440-4F11-A3F5-CC89E876AA43}" destId="{89F08218-C065-4982-AEEF-04182862B7E6}" srcOrd="3" destOrd="0" presId="urn:microsoft.com/office/officeart/2005/8/layout/cycle2"/>
    <dgm:cxn modelId="{3D88E1F1-E95A-42FC-8CEF-F4E13D8391A3}" type="presParOf" srcId="{89F08218-C065-4982-AEEF-04182862B7E6}" destId="{2A1F3543-E875-44FE-A69F-03C2CDD10CDA}" srcOrd="0" destOrd="0" presId="urn:microsoft.com/office/officeart/2005/8/layout/cycle2"/>
    <dgm:cxn modelId="{09AF7E5B-4506-4D15-A800-AF17EA268C23}" type="presParOf" srcId="{14431F46-4440-4F11-A3F5-CC89E876AA43}" destId="{AA74713A-0D20-48D5-AD89-95D793659366}" srcOrd="4" destOrd="0" presId="urn:microsoft.com/office/officeart/2005/8/layout/cycle2"/>
    <dgm:cxn modelId="{B7A301A4-8C02-4C92-AC1F-18EBB177CC99}" type="presParOf" srcId="{14431F46-4440-4F11-A3F5-CC89E876AA43}" destId="{E36D59C5-9B03-442D-AC29-4706D43A2225}" srcOrd="5" destOrd="0" presId="urn:microsoft.com/office/officeart/2005/8/layout/cycle2"/>
    <dgm:cxn modelId="{56CFA2E6-D972-4741-A6D8-1918A90AB566}" type="presParOf" srcId="{E36D59C5-9B03-442D-AC29-4706D43A2225}" destId="{EB6ADD71-4D38-4F24-A4F7-FAE7934BAE3B}"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A9235-FF1C-4F44-BC87-3E98F90D434D}" type="doc">
      <dgm:prSet loTypeId="urn:microsoft.com/office/officeart/2005/8/layout/chevron1" loCatId="process" qsTypeId="urn:microsoft.com/office/officeart/2005/8/quickstyle/simple1" qsCatId="simple" csTypeId="urn:microsoft.com/office/officeart/2005/8/colors/accent1_2" csCatId="accent1" phldr="1"/>
      <dgm:spPr/>
    </dgm:pt>
    <dgm:pt modelId="{C93DB4EA-DA42-4E23-BB14-39AA6A5360C3}">
      <dgm:prSet phldrT="[Testo]"/>
      <dgm:spPr/>
      <dgm:t>
        <a:bodyPr/>
        <a:lstStyle/>
        <a:p>
          <a:r>
            <a:rPr lang="it-IT"/>
            <a:t>YOUTH</a:t>
          </a:r>
        </a:p>
      </dgm:t>
    </dgm:pt>
    <dgm:pt modelId="{28366832-DAC8-44FC-9149-7A95CB2F4291}" type="parTrans" cxnId="{A3106A1D-43FB-48C4-80DB-7B19E39EF607}">
      <dgm:prSet/>
      <dgm:spPr/>
      <dgm:t>
        <a:bodyPr/>
        <a:lstStyle/>
        <a:p>
          <a:endParaRPr lang="it-IT"/>
        </a:p>
      </dgm:t>
    </dgm:pt>
    <dgm:pt modelId="{286F5519-7F73-4C74-BA37-6DBBCFB33C7E}" type="sibTrans" cxnId="{A3106A1D-43FB-48C4-80DB-7B19E39EF607}">
      <dgm:prSet/>
      <dgm:spPr/>
      <dgm:t>
        <a:bodyPr/>
        <a:lstStyle/>
        <a:p>
          <a:endParaRPr lang="it-IT"/>
        </a:p>
      </dgm:t>
    </dgm:pt>
    <dgm:pt modelId="{D63B6CAA-1288-4C05-9239-7920CE76373B}">
      <dgm:prSet phldrT="[Testo]"/>
      <dgm:spPr/>
      <dgm:t>
        <a:bodyPr/>
        <a:lstStyle/>
        <a:p>
          <a:r>
            <a:rPr lang="it-IT"/>
            <a:t>ADULTHOOD</a:t>
          </a:r>
        </a:p>
      </dgm:t>
    </dgm:pt>
    <dgm:pt modelId="{C2EB0DAC-5E87-4DB1-8E8E-956E89027B90}" type="parTrans" cxnId="{A056A47C-A9EC-4141-953E-25612AF1622D}">
      <dgm:prSet/>
      <dgm:spPr/>
      <dgm:t>
        <a:bodyPr/>
        <a:lstStyle/>
        <a:p>
          <a:endParaRPr lang="it-IT"/>
        </a:p>
      </dgm:t>
    </dgm:pt>
    <dgm:pt modelId="{D25654D8-0FA3-434A-B30F-52ACAECFCDE8}" type="sibTrans" cxnId="{A056A47C-A9EC-4141-953E-25612AF1622D}">
      <dgm:prSet/>
      <dgm:spPr/>
      <dgm:t>
        <a:bodyPr/>
        <a:lstStyle/>
        <a:p>
          <a:endParaRPr lang="it-IT"/>
        </a:p>
      </dgm:t>
    </dgm:pt>
    <dgm:pt modelId="{F52A09D6-A9C4-4F64-B4F9-C46F2EA0F65C}">
      <dgm:prSet phldrT="[Testo]"/>
      <dgm:spPr/>
      <dgm:t>
        <a:bodyPr/>
        <a:lstStyle/>
        <a:p>
          <a:r>
            <a:rPr lang="it-IT"/>
            <a:t>SENIORITY</a:t>
          </a:r>
        </a:p>
      </dgm:t>
    </dgm:pt>
    <dgm:pt modelId="{D55D85FE-071E-4904-A4D1-D8C008D7584F}" type="parTrans" cxnId="{02F065F0-4414-41F1-B243-2104CF08F510}">
      <dgm:prSet/>
      <dgm:spPr/>
      <dgm:t>
        <a:bodyPr/>
        <a:lstStyle/>
        <a:p>
          <a:endParaRPr lang="it-IT"/>
        </a:p>
      </dgm:t>
    </dgm:pt>
    <dgm:pt modelId="{804A4BE9-1CD8-40AF-A10E-D00E6BB39A1F}" type="sibTrans" cxnId="{02F065F0-4414-41F1-B243-2104CF08F510}">
      <dgm:prSet/>
      <dgm:spPr/>
      <dgm:t>
        <a:bodyPr/>
        <a:lstStyle/>
        <a:p>
          <a:endParaRPr lang="it-IT"/>
        </a:p>
      </dgm:t>
    </dgm:pt>
    <dgm:pt modelId="{EDD0F6C3-8A8A-44DD-BEBC-8DF20C60F0E0}" type="pres">
      <dgm:prSet presAssocID="{FF8A9235-FF1C-4F44-BC87-3E98F90D434D}" presName="Name0" presStyleCnt="0">
        <dgm:presLayoutVars>
          <dgm:dir/>
          <dgm:animLvl val="lvl"/>
          <dgm:resizeHandles val="exact"/>
        </dgm:presLayoutVars>
      </dgm:prSet>
      <dgm:spPr/>
    </dgm:pt>
    <dgm:pt modelId="{23CDB803-D30B-40DC-8E70-6AFEC676C2E4}" type="pres">
      <dgm:prSet presAssocID="{C93DB4EA-DA42-4E23-BB14-39AA6A5360C3}" presName="parTxOnly" presStyleLbl="node1" presStyleIdx="0" presStyleCnt="3">
        <dgm:presLayoutVars>
          <dgm:chMax val="0"/>
          <dgm:chPref val="0"/>
          <dgm:bulletEnabled val="1"/>
        </dgm:presLayoutVars>
      </dgm:prSet>
      <dgm:spPr/>
    </dgm:pt>
    <dgm:pt modelId="{A818636C-DE6B-4387-86AC-EF8D5DBC86AC}" type="pres">
      <dgm:prSet presAssocID="{286F5519-7F73-4C74-BA37-6DBBCFB33C7E}" presName="parTxOnlySpace" presStyleCnt="0"/>
      <dgm:spPr/>
    </dgm:pt>
    <dgm:pt modelId="{E26BDC4B-3B7E-493D-993B-14856446608A}" type="pres">
      <dgm:prSet presAssocID="{D63B6CAA-1288-4C05-9239-7920CE76373B}" presName="parTxOnly" presStyleLbl="node1" presStyleIdx="1" presStyleCnt="3">
        <dgm:presLayoutVars>
          <dgm:chMax val="0"/>
          <dgm:chPref val="0"/>
          <dgm:bulletEnabled val="1"/>
        </dgm:presLayoutVars>
      </dgm:prSet>
      <dgm:spPr/>
    </dgm:pt>
    <dgm:pt modelId="{5D11DD01-3441-4A1C-8744-9259A09974D3}" type="pres">
      <dgm:prSet presAssocID="{D25654D8-0FA3-434A-B30F-52ACAECFCDE8}" presName="parTxOnlySpace" presStyleCnt="0"/>
      <dgm:spPr/>
    </dgm:pt>
    <dgm:pt modelId="{A32C9C23-D350-47A6-B0C7-D5A0EC50210D}" type="pres">
      <dgm:prSet presAssocID="{F52A09D6-A9C4-4F64-B4F9-C46F2EA0F65C}" presName="parTxOnly" presStyleLbl="node1" presStyleIdx="2" presStyleCnt="3">
        <dgm:presLayoutVars>
          <dgm:chMax val="0"/>
          <dgm:chPref val="0"/>
          <dgm:bulletEnabled val="1"/>
        </dgm:presLayoutVars>
      </dgm:prSet>
      <dgm:spPr/>
    </dgm:pt>
  </dgm:ptLst>
  <dgm:cxnLst>
    <dgm:cxn modelId="{88804B14-730D-4C5E-926C-8E4DF0D84C06}" type="presOf" srcId="{F52A09D6-A9C4-4F64-B4F9-C46F2EA0F65C}" destId="{A32C9C23-D350-47A6-B0C7-D5A0EC50210D}" srcOrd="0" destOrd="0" presId="urn:microsoft.com/office/officeart/2005/8/layout/chevron1"/>
    <dgm:cxn modelId="{A3106A1D-43FB-48C4-80DB-7B19E39EF607}" srcId="{FF8A9235-FF1C-4F44-BC87-3E98F90D434D}" destId="{C93DB4EA-DA42-4E23-BB14-39AA6A5360C3}" srcOrd="0" destOrd="0" parTransId="{28366832-DAC8-44FC-9149-7A95CB2F4291}" sibTransId="{286F5519-7F73-4C74-BA37-6DBBCFB33C7E}"/>
    <dgm:cxn modelId="{A056A47C-A9EC-4141-953E-25612AF1622D}" srcId="{FF8A9235-FF1C-4F44-BC87-3E98F90D434D}" destId="{D63B6CAA-1288-4C05-9239-7920CE76373B}" srcOrd="1" destOrd="0" parTransId="{C2EB0DAC-5E87-4DB1-8E8E-956E89027B90}" sibTransId="{D25654D8-0FA3-434A-B30F-52ACAECFCDE8}"/>
    <dgm:cxn modelId="{3B5BBDC6-1EC7-4405-9B23-4AAB4FFE52CD}" type="presOf" srcId="{C93DB4EA-DA42-4E23-BB14-39AA6A5360C3}" destId="{23CDB803-D30B-40DC-8E70-6AFEC676C2E4}" srcOrd="0" destOrd="0" presId="urn:microsoft.com/office/officeart/2005/8/layout/chevron1"/>
    <dgm:cxn modelId="{BDBEC9CA-369D-43B5-A2AC-880C688C19F4}" type="presOf" srcId="{FF8A9235-FF1C-4F44-BC87-3E98F90D434D}" destId="{EDD0F6C3-8A8A-44DD-BEBC-8DF20C60F0E0}" srcOrd="0" destOrd="0" presId="urn:microsoft.com/office/officeart/2005/8/layout/chevron1"/>
    <dgm:cxn modelId="{448CB1ED-0108-4F57-8C56-49889044FDCA}" type="presOf" srcId="{D63B6CAA-1288-4C05-9239-7920CE76373B}" destId="{E26BDC4B-3B7E-493D-993B-14856446608A}" srcOrd="0" destOrd="0" presId="urn:microsoft.com/office/officeart/2005/8/layout/chevron1"/>
    <dgm:cxn modelId="{02F065F0-4414-41F1-B243-2104CF08F510}" srcId="{FF8A9235-FF1C-4F44-BC87-3E98F90D434D}" destId="{F52A09D6-A9C4-4F64-B4F9-C46F2EA0F65C}" srcOrd="2" destOrd="0" parTransId="{D55D85FE-071E-4904-A4D1-D8C008D7584F}" sibTransId="{804A4BE9-1CD8-40AF-A10E-D00E6BB39A1F}"/>
    <dgm:cxn modelId="{84EDA7D9-983A-4575-A163-AA3B85B9E023}" type="presParOf" srcId="{EDD0F6C3-8A8A-44DD-BEBC-8DF20C60F0E0}" destId="{23CDB803-D30B-40DC-8E70-6AFEC676C2E4}" srcOrd="0" destOrd="0" presId="urn:microsoft.com/office/officeart/2005/8/layout/chevron1"/>
    <dgm:cxn modelId="{A99BABDD-446B-483D-937F-0C146FC28EC1}" type="presParOf" srcId="{EDD0F6C3-8A8A-44DD-BEBC-8DF20C60F0E0}" destId="{A818636C-DE6B-4387-86AC-EF8D5DBC86AC}" srcOrd="1" destOrd="0" presId="urn:microsoft.com/office/officeart/2005/8/layout/chevron1"/>
    <dgm:cxn modelId="{C98628A9-8B92-4126-8329-27BFB7E0C642}" type="presParOf" srcId="{EDD0F6C3-8A8A-44DD-BEBC-8DF20C60F0E0}" destId="{E26BDC4B-3B7E-493D-993B-14856446608A}" srcOrd="2" destOrd="0" presId="urn:microsoft.com/office/officeart/2005/8/layout/chevron1"/>
    <dgm:cxn modelId="{7D750055-65EA-4D07-A28E-131416CB09EF}" type="presParOf" srcId="{EDD0F6C3-8A8A-44DD-BEBC-8DF20C60F0E0}" destId="{5D11DD01-3441-4A1C-8744-9259A09974D3}" srcOrd="3" destOrd="0" presId="urn:microsoft.com/office/officeart/2005/8/layout/chevron1"/>
    <dgm:cxn modelId="{FF81185C-0867-418E-A361-282C54574B0D}" type="presParOf" srcId="{EDD0F6C3-8A8A-44DD-BEBC-8DF20C60F0E0}" destId="{A32C9C23-D350-47A6-B0C7-D5A0EC50210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FC25-46D7-416F-938E-7F77E3A61D29}">
      <dsp:nvSpPr>
        <dsp:cNvPr id="0" name=""/>
        <dsp:cNvSpPr/>
      </dsp:nvSpPr>
      <dsp:spPr>
        <a:xfrm>
          <a:off x="2897990" y="4"/>
          <a:ext cx="1747818" cy="1747818"/>
        </a:xfrm>
        <a:prstGeom prst="ellipse">
          <a:avLst/>
        </a:prstGeom>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1587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5560" tIns="35560" rIns="35560" bIns="35560" numCol="1" spcCol="1270" rtlCol="0" anchor="ctr" anchorCtr="0">
          <a:noAutofit/>
        </a:bodyPr>
        <a:lstStyle/>
        <a:p>
          <a:pPr marL="0" lvl="0" indent="0" algn="ctr" defTabSz="457200" rtl="0" eaLnBrk="1" latinLnBrk="0" hangingPunct="1">
            <a:lnSpc>
              <a:spcPct val="100000"/>
            </a:lnSpc>
            <a:spcBef>
              <a:spcPct val="0"/>
            </a:spcBef>
            <a:spcAft>
              <a:spcPts val="0"/>
            </a:spcAft>
            <a:buNone/>
          </a:pPr>
          <a:r>
            <a:rPr lang="it-IT" sz="2800" kern="1200">
              <a:solidFill>
                <a:schemeClr val="lt1"/>
              </a:solidFill>
              <a:latin typeface="+mn-lt"/>
              <a:ea typeface="+mn-ea"/>
              <a:cs typeface="+mn-cs"/>
            </a:rPr>
            <a:t>Micro </a:t>
          </a:r>
          <a:r>
            <a:rPr lang="it-IT" sz="2800" kern="1200" err="1">
              <a:solidFill>
                <a:schemeClr val="lt1"/>
              </a:solidFill>
              <a:latin typeface="+mn-lt"/>
              <a:ea typeface="+mn-ea"/>
              <a:cs typeface="+mn-cs"/>
            </a:rPr>
            <a:t>level</a:t>
          </a:r>
          <a:endParaRPr lang="it-IT" sz="2800" kern="1200">
            <a:solidFill>
              <a:schemeClr val="lt1"/>
            </a:solidFill>
            <a:latin typeface="+mn-lt"/>
            <a:ea typeface="+mn-ea"/>
            <a:cs typeface="+mn-cs"/>
          </a:endParaRPr>
        </a:p>
      </dsp:txBody>
      <dsp:txXfrm>
        <a:off x="3153952" y="255966"/>
        <a:ext cx="1235894" cy="1235894"/>
      </dsp:txXfrm>
    </dsp:sp>
    <dsp:sp modelId="{F8A95E5C-6A1B-4FA8-862A-B016B0C5F3C5}">
      <dsp:nvSpPr>
        <dsp:cNvPr id="0" name=""/>
        <dsp:cNvSpPr/>
      </dsp:nvSpPr>
      <dsp:spPr>
        <a:xfrm rot="3608466">
          <a:off x="4186389" y="1705033"/>
          <a:ext cx="463903" cy="5898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a:off x="4221330" y="1762663"/>
        <a:ext cx="324732" cy="353932"/>
      </dsp:txXfrm>
    </dsp:sp>
    <dsp:sp modelId="{348472BA-3CAD-4FB5-8F31-E64CB3C935B0}">
      <dsp:nvSpPr>
        <dsp:cNvPr id="0" name=""/>
        <dsp:cNvSpPr/>
      </dsp:nvSpPr>
      <dsp:spPr>
        <a:xfrm>
          <a:off x="4203946" y="2274906"/>
          <a:ext cx="1747818" cy="1747818"/>
        </a:xfrm>
        <a:prstGeom prst="ellipse">
          <a:avLst/>
        </a:prstGeom>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1587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5560" tIns="35560" rIns="35560" bIns="3556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it-IT" sz="2800" kern="1200">
              <a:solidFill>
                <a:schemeClr val="lt1"/>
              </a:solidFill>
              <a:latin typeface="+mn-lt"/>
              <a:ea typeface="+mn-ea"/>
              <a:cs typeface="+mn-cs"/>
            </a:rPr>
            <a:t>Macro </a:t>
          </a:r>
          <a:r>
            <a:rPr lang="it-IT" sz="2800" kern="1200" err="1">
              <a:solidFill>
                <a:schemeClr val="lt1"/>
              </a:solidFill>
              <a:latin typeface="+mn-lt"/>
              <a:ea typeface="+mn-ea"/>
              <a:cs typeface="+mn-cs"/>
            </a:rPr>
            <a:t>level</a:t>
          </a:r>
          <a:endParaRPr lang="it-IT" sz="2800" kern="1200">
            <a:solidFill>
              <a:schemeClr val="lt1"/>
            </a:solidFill>
            <a:latin typeface="+mn-lt"/>
            <a:ea typeface="+mn-ea"/>
            <a:cs typeface="+mn-cs"/>
          </a:endParaRPr>
        </a:p>
      </dsp:txBody>
      <dsp:txXfrm>
        <a:off x="4459908" y="2530868"/>
        <a:ext cx="1235894" cy="1235894"/>
      </dsp:txXfrm>
    </dsp:sp>
    <dsp:sp modelId="{89F08218-C065-4982-AEEF-04182862B7E6}">
      <dsp:nvSpPr>
        <dsp:cNvPr id="0" name=""/>
        <dsp:cNvSpPr/>
      </dsp:nvSpPr>
      <dsp:spPr>
        <a:xfrm rot="10801478">
          <a:off x="3551255" y="2853313"/>
          <a:ext cx="461235" cy="5898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rot="10800000">
        <a:off x="3689625" y="2971321"/>
        <a:ext cx="322865" cy="353932"/>
      </dsp:txXfrm>
    </dsp:sp>
    <dsp:sp modelId="{AA74713A-0D20-48D5-AD89-95D793659366}">
      <dsp:nvSpPr>
        <dsp:cNvPr id="0" name=""/>
        <dsp:cNvSpPr/>
      </dsp:nvSpPr>
      <dsp:spPr>
        <a:xfrm>
          <a:off x="1585872" y="2273780"/>
          <a:ext cx="1747818" cy="1747818"/>
        </a:xfrm>
        <a:prstGeom prst="ellipse">
          <a:avLst/>
        </a:prstGeom>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1587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2860" tIns="22860" rIns="22860" bIns="22860" numCol="1" spcCol="1270" rtlCol="0" anchor="ctr" anchorCtr="0">
          <a:noAutofit/>
        </a:bodyPr>
        <a:lstStyle/>
        <a:p>
          <a:pPr marL="0" lvl="0" indent="0" algn="ctr" defTabSz="457200" rtl="0" eaLnBrk="1" latinLnBrk="0" hangingPunct="1">
            <a:lnSpc>
              <a:spcPct val="100000"/>
            </a:lnSpc>
            <a:spcBef>
              <a:spcPct val="0"/>
            </a:spcBef>
            <a:spcAft>
              <a:spcPts val="0"/>
            </a:spcAft>
            <a:buNone/>
          </a:pPr>
          <a:r>
            <a:rPr lang="it-IT" sz="2800" kern="1200" err="1">
              <a:solidFill>
                <a:schemeClr val="lt1"/>
              </a:solidFill>
              <a:latin typeface="+mn-lt"/>
              <a:ea typeface="+mn-ea"/>
              <a:cs typeface="+mn-cs"/>
            </a:rPr>
            <a:t>Political</a:t>
          </a:r>
          <a:endParaRPr lang="it-IT" sz="2800" kern="1200">
            <a:solidFill>
              <a:schemeClr val="lt1"/>
            </a:solidFill>
            <a:latin typeface="+mn-lt"/>
            <a:ea typeface="+mn-ea"/>
            <a:cs typeface="+mn-cs"/>
          </a:endParaRPr>
        </a:p>
        <a:p>
          <a:pPr marL="0" lvl="0" indent="0" algn="ctr" defTabSz="457200" rtl="0" eaLnBrk="1" latinLnBrk="0" hangingPunct="1">
            <a:lnSpc>
              <a:spcPct val="100000"/>
            </a:lnSpc>
            <a:spcBef>
              <a:spcPct val="0"/>
            </a:spcBef>
            <a:spcAft>
              <a:spcPts val="0"/>
            </a:spcAft>
            <a:buNone/>
          </a:pPr>
          <a:r>
            <a:rPr lang="it-IT" sz="2800" kern="1200" err="1">
              <a:solidFill>
                <a:schemeClr val="lt1"/>
              </a:solidFill>
              <a:latin typeface="+mn-lt"/>
              <a:ea typeface="+mn-ea"/>
              <a:cs typeface="+mn-cs"/>
            </a:rPr>
            <a:t>level</a:t>
          </a:r>
          <a:endParaRPr lang="it-IT" sz="2800" kern="1200">
            <a:solidFill>
              <a:schemeClr val="lt1"/>
            </a:solidFill>
            <a:latin typeface="+mn-lt"/>
            <a:ea typeface="+mn-ea"/>
            <a:cs typeface="+mn-cs"/>
          </a:endParaRPr>
        </a:p>
      </dsp:txBody>
      <dsp:txXfrm>
        <a:off x="1841834" y="2529742"/>
        <a:ext cx="1235894" cy="1235894"/>
      </dsp:txXfrm>
    </dsp:sp>
    <dsp:sp modelId="{E36D59C5-9B03-442D-AC29-4706D43A2225}">
      <dsp:nvSpPr>
        <dsp:cNvPr id="0" name=""/>
        <dsp:cNvSpPr/>
      </dsp:nvSpPr>
      <dsp:spPr>
        <a:xfrm rot="17999266">
          <a:off x="2876755" y="1727256"/>
          <a:ext cx="465015" cy="5898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a:off x="2911644" y="1905648"/>
        <a:ext cx="325511" cy="353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DB803-D30B-40DC-8E70-6AFEC676C2E4}">
      <dsp:nvSpPr>
        <dsp:cNvPr id="0" name=""/>
        <dsp:cNvSpPr/>
      </dsp:nvSpPr>
      <dsp:spPr>
        <a:xfrm>
          <a:off x="1785" y="697003"/>
          <a:ext cx="2175867" cy="87034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it-IT" sz="1800" kern="1200"/>
            <a:t>YOUTH</a:t>
          </a:r>
        </a:p>
      </dsp:txBody>
      <dsp:txXfrm>
        <a:off x="436958" y="697003"/>
        <a:ext cx="1305521" cy="870346"/>
      </dsp:txXfrm>
    </dsp:sp>
    <dsp:sp modelId="{E26BDC4B-3B7E-493D-993B-14856446608A}">
      <dsp:nvSpPr>
        <dsp:cNvPr id="0" name=""/>
        <dsp:cNvSpPr/>
      </dsp:nvSpPr>
      <dsp:spPr>
        <a:xfrm>
          <a:off x="1960066" y="697003"/>
          <a:ext cx="2175867" cy="87034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it-IT" sz="1800" kern="1200"/>
            <a:t>ADULTHOOD</a:t>
          </a:r>
        </a:p>
      </dsp:txBody>
      <dsp:txXfrm>
        <a:off x="2395239" y="697003"/>
        <a:ext cx="1305521" cy="870346"/>
      </dsp:txXfrm>
    </dsp:sp>
    <dsp:sp modelId="{A32C9C23-D350-47A6-B0C7-D5A0EC50210D}">
      <dsp:nvSpPr>
        <dsp:cNvPr id="0" name=""/>
        <dsp:cNvSpPr/>
      </dsp:nvSpPr>
      <dsp:spPr>
        <a:xfrm>
          <a:off x="3918346" y="697003"/>
          <a:ext cx="2175867" cy="87034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it-IT" sz="1800" kern="1200"/>
            <a:t>SENIORITY</a:t>
          </a:r>
        </a:p>
      </dsp:txBody>
      <dsp:txXfrm>
        <a:off x="4353519" y="697003"/>
        <a:ext cx="1305521" cy="87034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45A62-1C56-4D41-A310-12BB57A69E3D}" type="datetimeFigureOut">
              <a:rPr lang="it-IT" smtClean="0"/>
              <a:pPr/>
              <a:t>11/11/23</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5EB3DB-7CC4-480D-8178-C72E64262012}" type="slidenum">
              <a:rPr lang="it-IT" smtClean="0"/>
              <a:pPr/>
              <a:t>‹N›</a:t>
            </a:fld>
            <a:endParaRPr lang="it-IT" dirty="0"/>
          </a:p>
        </p:txBody>
      </p:sp>
    </p:spTree>
    <p:extLst>
      <p:ext uri="{BB962C8B-B14F-4D97-AF65-F5344CB8AC3E}">
        <p14:creationId xmlns:p14="http://schemas.microsoft.com/office/powerpoint/2010/main" val="984885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A20521A-0065-4936-9296-A490D1F962E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23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1D33A7-9AD3-4384-A2A4-479416A1E87A}"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20171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201B1E-B539-4934-BDFC-2830320CF0E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23779316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A20521A-0065-4936-9296-A490D1F962E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33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1C3FDE6-5B5C-4487-943A-FA143B2EC5D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745883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5B857B9-DED8-4824-BE55-81D0BEA02DA5}"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06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FFEE534-A900-44B1-A548-416DFB896430}" type="datetime1">
              <a:rPr lang="it-IT" smtClean="0"/>
              <a:t>11/11/23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6045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2960" y="2582335"/>
            <a:ext cx="370332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3440" y="2582334"/>
            <a:ext cx="370332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6618971-89AE-4664-A415-6EAF8C4EEF62}" type="datetime1">
              <a:rPr lang="it-IT" smtClean="0"/>
              <a:t>11/11/23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895784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61FC35B-EF47-4AA4-BFCA-FC7993861C64}" type="datetime1">
              <a:rPr lang="it-IT" smtClean="0"/>
              <a:t>11/11/23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62542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EE88AA-F2BC-49C3-B706-3D445A5BF661}" type="datetime1">
              <a:rPr lang="it-IT" smtClean="0"/>
              <a:t>11/11/23</a:t>
            </a:fld>
            <a:endParaRPr lang="it-IT"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dirty="0"/>
          </a:p>
        </p:txBody>
      </p:sp>
      <p:sp>
        <p:nvSpPr>
          <p:cNvPr id="9" name="Slide Number Placeholder 8"/>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529625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ABA019A-87DB-4BAF-9051-A63D02773D84}" type="datetime1">
              <a:rPr lang="it-IT" smtClean="0"/>
              <a:t>11/11/23</a:t>
            </a:fld>
            <a:endParaRPr lang="it-IT"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t-IT"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37025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1C3FDE6-5B5C-4487-943A-FA143B2EC5D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087434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C201B1E-B539-4934-BDFC-2830320CF0E2}" type="datetime1">
              <a:rPr lang="it-IT" smtClean="0"/>
              <a:t>11/11/23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742339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1D33A7-9AD3-4384-A2A4-479416A1E87A}"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726505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201B1E-B539-4934-BDFC-2830320CF0E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320164717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A20521A-0065-4936-9296-A490D1F962E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573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1C3FDE6-5B5C-4487-943A-FA143B2EC5D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552531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5B857B9-DED8-4824-BE55-81D0BEA02DA5}"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650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FFEE534-A900-44B1-A548-416DFB896430}" type="datetime1">
              <a:rPr lang="it-IT" smtClean="0"/>
              <a:t>11/11/23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3860653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2960" y="2582334"/>
            <a:ext cx="370332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3440" y="2582334"/>
            <a:ext cx="370332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6618971-89AE-4664-A415-6EAF8C4EEF62}" type="datetime1">
              <a:rPr lang="it-IT" smtClean="0"/>
              <a:t>11/11/23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438546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61FC35B-EF47-4AA4-BFCA-FC7993861C64}" type="datetime1">
              <a:rPr lang="it-IT" smtClean="0"/>
              <a:t>11/11/23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3318924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EE88AA-F2BC-49C3-B706-3D445A5BF661}" type="datetime1">
              <a:rPr lang="it-IT" smtClean="0"/>
              <a:t>11/11/23</a:t>
            </a:fld>
            <a:endParaRPr lang="it-IT"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dirty="0"/>
          </a:p>
        </p:txBody>
      </p:sp>
      <p:sp>
        <p:nvSpPr>
          <p:cNvPr id="9" name="Slide Number Placeholder 8"/>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224861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5B857B9-DED8-4824-BE55-81D0BEA02DA5}"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966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ABA019A-87DB-4BAF-9051-A63D02773D84}" type="datetime1">
              <a:rPr lang="it-IT" smtClean="0"/>
              <a:t>11/11/23</a:t>
            </a:fld>
            <a:endParaRPr lang="it-IT"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t-IT"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2995199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C201B1E-B539-4934-BDFC-2830320CF0E2}" type="datetime1">
              <a:rPr lang="it-IT" smtClean="0"/>
              <a:t>11/11/23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37986019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1D33A7-9AD3-4384-A2A4-479416A1E87A}"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2191055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201B1E-B539-4934-BDFC-2830320CF0E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90967892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A20521A-0065-4936-9296-A490D1F962E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537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1C3FDE6-5B5C-4487-943A-FA143B2EC5D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2505739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5B857B9-DED8-4824-BE55-81D0BEA02DA5}"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595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FFEE534-A900-44B1-A548-416DFB896430}" type="datetime1">
              <a:rPr lang="it-IT" smtClean="0"/>
              <a:t>11/11/23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323946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2960" y="2582334"/>
            <a:ext cx="370332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3440" y="2582334"/>
            <a:ext cx="370332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6618971-89AE-4664-A415-6EAF8C4EEF62}" type="datetime1">
              <a:rPr lang="it-IT" smtClean="0"/>
              <a:t>11/11/23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393084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61FC35B-EF47-4AA4-BFCA-FC7993861C64}" type="datetime1">
              <a:rPr lang="it-IT" smtClean="0"/>
              <a:t>11/11/23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259497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FFEE534-A900-44B1-A548-416DFB896430}" type="datetime1">
              <a:rPr lang="it-IT" smtClean="0"/>
              <a:t>11/11/23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430010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EE88AA-F2BC-49C3-B706-3D445A5BF661}" type="datetime1">
              <a:rPr lang="it-IT" smtClean="0"/>
              <a:t>11/11/23</a:t>
            </a:fld>
            <a:endParaRPr lang="it-IT"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dirty="0"/>
          </a:p>
        </p:txBody>
      </p:sp>
      <p:sp>
        <p:nvSpPr>
          <p:cNvPr id="9" name="Slide Number Placeholder 8"/>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4113315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ABA019A-87DB-4BAF-9051-A63D02773D84}" type="datetime1">
              <a:rPr lang="it-IT" smtClean="0"/>
              <a:t>11/11/23</a:t>
            </a:fld>
            <a:endParaRPr lang="it-IT"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t-IT"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863443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C201B1E-B539-4934-BDFC-2830320CF0E2}" type="datetime1">
              <a:rPr lang="it-IT" smtClean="0"/>
              <a:t>11/11/23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43158533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1D33A7-9AD3-4384-A2A4-479416A1E87A}"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757142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201B1E-B539-4934-BDFC-2830320CF0E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422325328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A20521A-0065-4936-9296-A490D1F962E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401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1C3FDE6-5B5C-4487-943A-FA143B2EC5D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254027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5B857B9-DED8-4824-BE55-81D0BEA02DA5}"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758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FFEE534-A900-44B1-A548-416DFB896430}" type="datetime1">
              <a:rPr lang="it-IT" smtClean="0"/>
              <a:t>11/11/23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3949854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2960" y="2582334"/>
            <a:ext cx="370332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3440" y="2582334"/>
            <a:ext cx="370332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6618971-89AE-4664-A415-6EAF8C4EEF62}" type="datetime1">
              <a:rPr lang="it-IT" smtClean="0"/>
              <a:t>11/11/23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86309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2960" y="2582335"/>
            <a:ext cx="370332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3440" y="2582334"/>
            <a:ext cx="370332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6618971-89AE-4664-A415-6EAF8C4EEF62}" type="datetime1">
              <a:rPr lang="it-IT" smtClean="0"/>
              <a:t>11/11/23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759665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61FC35B-EF47-4AA4-BFCA-FC7993861C64}" type="datetime1">
              <a:rPr lang="it-IT" smtClean="0"/>
              <a:t>11/11/23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090688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EE88AA-F2BC-49C3-B706-3D445A5BF661}" type="datetime1">
              <a:rPr lang="it-IT" smtClean="0"/>
              <a:t>11/11/23</a:t>
            </a:fld>
            <a:endParaRPr lang="it-IT"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dirty="0"/>
          </a:p>
        </p:txBody>
      </p:sp>
      <p:sp>
        <p:nvSpPr>
          <p:cNvPr id="9" name="Slide Number Placeholder 8"/>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3471674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ABA019A-87DB-4BAF-9051-A63D02773D84}" type="datetime1">
              <a:rPr lang="it-IT" smtClean="0"/>
              <a:t>11/11/23</a:t>
            </a:fld>
            <a:endParaRPr lang="it-IT"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t-IT"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116239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C201B1E-B539-4934-BDFC-2830320CF0E2}" type="datetime1">
              <a:rPr lang="it-IT" smtClean="0"/>
              <a:t>11/11/23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553767936"/>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1D33A7-9AD3-4384-A2A4-479416A1E87A}"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4080750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201B1E-B539-4934-BDFC-2830320CF0E2}" type="datetime1">
              <a:rPr lang="it-IT" smtClean="0"/>
              <a:t>11/11/23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413203757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61FC35B-EF47-4AA4-BFCA-FC7993861C64}" type="datetime1">
              <a:rPr lang="it-IT" smtClean="0"/>
              <a:t>11/11/23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140196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EE88AA-F2BC-49C3-B706-3D445A5BF661}" type="datetime1">
              <a:rPr lang="it-IT" smtClean="0"/>
              <a:t>11/11/23</a:t>
            </a:fld>
            <a:endParaRPr lang="it-IT"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dirty="0"/>
          </a:p>
        </p:txBody>
      </p:sp>
      <p:sp>
        <p:nvSpPr>
          <p:cNvPr id="9" name="Slide Number Placeholder 8"/>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222684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ABA019A-87DB-4BAF-9051-A63D02773D84}" type="datetime1">
              <a:rPr lang="it-IT" smtClean="0"/>
              <a:t>11/11/23</a:t>
            </a:fld>
            <a:endParaRPr lang="it-IT"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t-IT"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345514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C201B1E-B539-4934-BDFC-2830320CF0E2}" type="datetime1">
              <a:rPr lang="it-IT" smtClean="0"/>
              <a:t>11/11/23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8F958503-E1EF-4691-A114-CD9913BBA189}" type="slidenum">
              <a:rPr lang="it-IT" smtClean="0"/>
              <a:pPr/>
              <a:t>‹N›</a:t>
            </a:fld>
            <a:endParaRPr lang="it-IT" dirty="0"/>
          </a:p>
        </p:txBody>
      </p:sp>
    </p:spTree>
    <p:extLst>
      <p:ext uri="{BB962C8B-B14F-4D97-AF65-F5344CB8AC3E}">
        <p14:creationId xmlns:p14="http://schemas.microsoft.com/office/powerpoint/2010/main" val="39502456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C201B1E-B539-4934-BDFC-2830320CF0E2}" type="datetime1">
              <a:rPr lang="it-IT" smtClean="0"/>
              <a:t>11/11/23</a:t>
            </a:fld>
            <a:endParaRPr lang="it-IT"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F958503-E1EF-4691-A114-CD9913BBA189}" type="slidenum">
              <a:rPr lang="it-IT" smtClean="0"/>
              <a:pPr/>
              <a:t>‹N›</a:t>
            </a:fld>
            <a:endParaRPr lang="it-IT"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97893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C201B1E-B539-4934-BDFC-2830320CF0E2}" type="datetime1">
              <a:rPr lang="it-IT" smtClean="0"/>
              <a:t>11/11/23</a:t>
            </a:fld>
            <a:endParaRPr lang="it-IT"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F958503-E1EF-4691-A114-CD9913BBA189}" type="slidenum">
              <a:rPr lang="it-IT" smtClean="0"/>
              <a:pPr/>
              <a:t>‹N›</a:t>
            </a:fld>
            <a:endParaRPr lang="it-IT"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29128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C201B1E-B539-4934-BDFC-2830320CF0E2}" type="datetime1">
              <a:rPr lang="it-IT" smtClean="0"/>
              <a:t>11/11/23</a:t>
            </a:fld>
            <a:endParaRPr lang="it-IT"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F958503-E1EF-4691-A114-CD9913BBA189}" type="slidenum">
              <a:rPr lang="it-IT" smtClean="0"/>
              <a:pPr/>
              <a:t>‹N›</a:t>
            </a:fld>
            <a:endParaRPr lang="it-IT"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59618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C201B1E-B539-4934-BDFC-2830320CF0E2}" type="datetime1">
              <a:rPr lang="it-IT" smtClean="0"/>
              <a:t>11/11/23</a:t>
            </a:fld>
            <a:endParaRPr lang="it-IT"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F958503-E1EF-4691-A114-CD9913BBA189}" type="slidenum">
              <a:rPr lang="it-IT" smtClean="0"/>
              <a:pPr/>
              <a:t>‹N›</a:t>
            </a:fld>
            <a:endParaRPr lang="it-IT"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418958"/>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C201B1E-B539-4934-BDFC-2830320CF0E2}" type="datetime1">
              <a:rPr lang="it-IT" smtClean="0"/>
              <a:t>11/11/23</a:t>
            </a:fld>
            <a:endParaRPr lang="it-IT"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F958503-E1EF-4691-A114-CD9913BBA189}" type="slidenum">
              <a:rPr lang="it-IT" smtClean="0"/>
              <a:pPr/>
              <a:t>‹N›</a:t>
            </a:fld>
            <a:endParaRPr lang="it-IT"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06210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wmf"/><Relationship Id="rId7" Type="http://schemas.openxmlformats.org/officeDocument/2006/relationships/diagramColors" Target="../diagrams/colors2.xml"/><Relationship Id="rId2"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finkit-cerp.carloalberto.org/" TargetMode="External"/><Relationship Id="rId3" Type="http://schemas.openxmlformats.org/officeDocument/2006/relationships/hyperlink" Target="https://www.invalsi.it/invalsi/ri/pisa2018/rfl/Rapporto%20Financial%20Literacy%20PISA%202018.pdf" TargetMode="External"/><Relationship Id="rId7" Type="http://schemas.openxmlformats.org/officeDocument/2006/relationships/hyperlink" Target="https://www.carloalberto.org/research/competitive-projects/angle-a-network-game-for-life-cycle-education/" TargetMode="External"/><Relationship Id="rId2" Type="http://schemas.openxmlformats.org/officeDocument/2006/relationships/hyperlink" Target="http://www.quellocheconta.gov.it/it/chi-siamo/linee_guida/index.html" TargetMode="External"/><Relationship Id="rId1" Type="http://schemas.openxmlformats.org/officeDocument/2006/relationships/slideLayout" Target="../slideLayouts/slideLayout2.xml"/><Relationship Id="rId6" Type="http://schemas.openxmlformats.org/officeDocument/2006/relationships/hyperlink" Target="https://www.carloalberto.org/wp-content/uploads/2021/03/ANGLE-FS1.pdf" TargetMode="External"/><Relationship Id="rId5" Type="http://schemas.openxmlformats.org/officeDocument/2006/relationships/hyperlink" Target="http://www.quellocheconta.gov.it/it/" TargetMode="External"/><Relationship Id="rId4" Type="http://schemas.openxmlformats.org/officeDocument/2006/relationships/hyperlink" Target="https://www.oecd-ilibrary.org/docserver/48ebd1ba-en.pdf?expires=1616634037&amp;id=id&amp;accname=guest&amp;checksum=72FB66C6E057C29EAC9678F8540011B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91681" y="4661377"/>
            <a:ext cx="5760640" cy="369332"/>
          </a:xfrm>
          <a:prstGeom prst="rect">
            <a:avLst/>
          </a:prstGeom>
          <a:noFill/>
        </p:spPr>
        <p:txBody>
          <a:bodyPr wrap="square" rtlCol="0">
            <a:spAutoFit/>
          </a:bodyPr>
          <a:lstStyle/>
          <a:p>
            <a:pPr algn="ctr"/>
            <a:r>
              <a:rPr lang="it-IT" b="1" dirty="0">
                <a:solidFill>
                  <a:srgbClr val="2683C6"/>
                </a:solidFill>
                <a:latin typeface="Trebuchet MS" pitchFamily="34" charset="0"/>
              </a:rPr>
              <a:t>November 13th, 2023 – Torino </a:t>
            </a:r>
          </a:p>
        </p:txBody>
      </p:sp>
      <p:sp>
        <p:nvSpPr>
          <p:cNvPr id="5" name="Rectangle 4"/>
          <p:cNvSpPr/>
          <p:nvPr/>
        </p:nvSpPr>
        <p:spPr>
          <a:xfrm>
            <a:off x="3616450" y="3717032"/>
            <a:ext cx="1911100" cy="461665"/>
          </a:xfrm>
          <a:prstGeom prst="rect">
            <a:avLst/>
          </a:prstGeom>
        </p:spPr>
        <p:txBody>
          <a:bodyPr wrap="none">
            <a:spAutoFit/>
          </a:bodyPr>
          <a:lstStyle/>
          <a:p>
            <a:pPr algn="ctr">
              <a:spcAft>
                <a:spcPts val="1200"/>
              </a:spcAft>
            </a:pPr>
            <a:r>
              <a:rPr lang="it-IT" sz="2400" i="1" dirty="0">
                <a:solidFill>
                  <a:srgbClr val="2683C6"/>
                </a:solidFill>
                <a:latin typeface="Trebuchet MS" pitchFamily="34" charset="0"/>
              </a:rPr>
              <a:t>Elsa Fornero</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3594" y="5412004"/>
            <a:ext cx="2088670" cy="872677"/>
          </a:xfrm>
          <a:prstGeom prst="rect">
            <a:avLst/>
          </a:prstGeom>
        </p:spPr>
      </p:pic>
      <p:pic>
        <p:nvPicPr>
          <p:cNvPr id="12" name="Immagine 11">
            <a:extLst>
              <a:ext uri="{FF2B5EF4-FFF2-40B4-BE49-F238E27FC236}">
                <a16:creationId xmlns:a16="http://schemas.microsoft.com/office/drawing/2014/main" id="{E6EEEEE0-F0C0-4129-BD57-87EC73EDD565}"/>
              </a:ext>
            </a:extLst>
          </p:cNvPr>
          <p:cNvPicPr>
            <a:picLocks noChangeAspect="1"/>
          </p:cNvPicPr>
          <p:nvPr/>
        </p:nvPicPr>
        <p:blipFill rotWithShape="1">
          <a:blip r:embed="rId3"/>
          <a:srcRect l="29019" t="31715" r="50668" b="50000"/>
          <a:stretch/>
        </p:blipFill>
        <p:spPr>
          <a:xfrm>
            <a:off x="5551737" y="5030709"/>
            <a:ext cx="2476647" cy="1253972"/>
          </a:xfrm>
          <a:prstGeom prst="rect">
            <a:avLst/>
          </a:prstGeom>
        </p:spPr>
      </p:pic>
      <p:sp>
        <p:nvSpPr>
          <p:cNvPr id="3" name="Rectangle 4">
            <a:extLst>
              <a:ext uri="{FF2B5EF4-FFF2-40B4-BE49-F238E27FC236}">
                <a16:creationId xmlns:a16="http://schemas.microsoft.com/office/drawing/2014/main" id="{E2274A32-8CBF-8C96-7971-EA9102146DCC}"/>
              </a:ext>
            </a:extLst>
          </p:cNvPr>
          <p:cNvSpPr/>
          <p:nvPr/>
        </p:nvSpPr>
        <p:spPr>
          <a:xfrm>
            <a:off x="376053" y="1264227"/>
            <a:ext cx="8391914" cy="1631216"/>
          </a:xfrm>
          <a:prstGeom prst="rect">
            <a:avLst/>
          </a:prstGeom>
        </p:spPr>
        <p:txBody>
          <a:bodyPr wrap="none">
            <a:spAutoFit/>
          </a:bodyPr>
          <a:lstStyle/>
          <a:p>
            <a:pPr algn="ctr">
              <a:spcAft>
                <a:spcPts val="1200"/>
              </a:spcAft>
            </a:pPr>
            <a:br>
              <a:rPr lang="it-IT" sz="3600" b="1" dirty="0">
                <a:solidFill>
                  <a:srgbClr val="2683C6"/>
                </a:solidFill>
                <a:latin typeface="Trebuchet MS" pitchFamily="34" charset="0"/>
              </a:rPr>
            </a:br>
            <a:r>
              <a:rPr lang="en-US" sz="2800" b="1" dirty="0">
                <a:solidFill>
                  <a:srgbClr val="2683C6"/>
                </a:solidFill>
                <a:latin typeface="Trebuchet MS" pitchFamily="34" charset="0"/>
              </a:rPr>
              <a:t>FINANCIAL LITERACY FOR A BETTER  DEMOCRACY</a:t>
            </a:r>
            <a:br>
              <a:rPr lang="en-US" sz="2800" b="1" dirty="0">
                <a:solidFill>
                  <a:srgbClr val="2683C6"/>
                </a:solidFill>
                <a:latin typeface="Trebuchet MS" pitchFamily="34" charset="0"/>
              </a:rPr>
            </a:br>
            <a:endParaRPr lang="it-IT" sz="3600" b="1" dirty="0">
              <a:solidFill>
                <a:srgbClr val="2683C6"/>
              </a:solidFill>
              <a:latin typeface="Trebuchet MS"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116632"/>
            <a:ext cx="8568952" cy="1152128"/>
          </a:xfrm>
        </p:spPr>
        <p:txBody>
          <a:bodyPr>
            <a:noAutofit/>
          </a:bodyPr>
          <a:lstStyle/>
          <a:p>
            <a:pPr algn="ctr">
              <a:lnSpc>
                <a:spcPct val="100000"/>
              </a:lnSpc>
            </a:pPr>
            <a:r>
              <a:rPr lang="en-US" sz="3200">
                <a:solidFill>
                  <a:schemeClr val="accent2"/>
                </a:solidFill>
                <a:latin typeface="Gill Sans MT" panose="020B0502020104020203" pitchFamily="34" charset="0"/>
              </a:rPr>
              <a:t>KEY ECONOMIC DECISIONS</a:t>
            </a:r>
            <a:br>
              <a:rPr lang="en-US" sz="3200">
                <a:solidFill>
                  <a:schemeClr val="accent2"/>
                </a:solidFill>
                <a:latin typeface="Gill Sans MT" panose="020B0502020104020203" pitchFamily="34" charset="0"/>
              </a:rPr>
            </a:br>
            <a:r>
              <a:rPr lang="en-US" sz="3200">
                <a:solidFill>
                  <a:schemeClr val="accent2"/>
                </a:solidFill>
                <a:latin typeface="Gill Sans MT" panose="020B0502020104020203" pitchFamily="34" charset="0"/>
              </a:rPr>
              <a:t>OVER THE LIFE CYCLE</a:t>
            </a:r>
            <a:endParaRPr lang="it-IT" sz="3200">
              <a:solidFill>
                <a:schemeClr val="accent2"/>
              </a:solidFill>
              <a:latin typeface="Gill Sans MT" panose="020B0502020104020203" pitchFamily="34" charset="0"/>
            </a:endParaRPr>
          </a:p>
        </p:txBody>
      </p:sp>
      <p:sp>
        <p:nvSpPr>
          <p:cNvPr id="39" name="Segnaposto contenuto 2">
            <a:extLst>
              <a:ext uri="{FF2B5EF4-FFF2-40B4-BE49-F238E27FC236}">
                <a16:creationId xmlns:a16="http://schemas.microsoft.com/office/drawing/2014/main" id="{43E80735-4294-B671-7454-633C0C3B63CE}"/>
              </a:ext>
            </a:extLst>
          </p:cNvPr>
          <p:cNvSpPr>
            <a:spLocks noGrp="1"/>
          </p:cNvSpPr>
          <p:nvPr>
            <p:ph idx="1"/>
          </p:nvPr>
        </p:nvSpPr>
        <p:spPr>
          <a:xfrm>
            <a:off x="611560" y="1412776"/>
            <a:ext cx="8064896" cy="943630"/>
          </a:xfrm>
          <a:solidFill>
            <a:schemeClr val="bg1"/>
          </a:solidFill>
        </p:spPr>
        <p:txBody>
          <a:bodyPr>
            <a:normAutofit/>
          </a:bodyPr>
          <a:lstStyle/>
          <a:p>
            <a:pPr algn="just">
              <a:lnSpc>
                <a:spcPct val="100000"/>
              </a:lnSpc>
              <a:spcBef>
                <a:spcPts val="200"/>
              </a:spcBef>
              <a:buClr>
                <a:srgbClr val="CD853F"/>
              </a:buClr>
              <a:buFont typeface="Arial" panose="020B0604020202020204" pitchFamily="34" charset="0"/>
              <a:buChar char="•"/>
            </a:pPr>
            <a:r>
              <a:rPr lang="en-US" sz="2200"/>
              <a:t> </a:t>
            </a:r>
            <a:r>
              <a:rPr lang="en-US" sz="2200">
                <a:solidFill>
                  <a:srgbClr val="002B8A"/>
                </a:solidFill>
              </a:rPr>
              <a:t>Modigliani and </a:t>
            </a:r>
            <a:r>
              <a:rPr lang="en-US" sz="2200" err="1">
                <a:solidFill>
                  <a:srgbClr val="002B8A"/>
                </a:solidFill>
              </a:rPr>
              <a:t>Brumberg</a:t>
            </a:r>
            <a:r>
              <a:rPr lang="en-US" sz="2200">
                <a:solidFill>
                  <a:srgbClr val="002B8A"/>
                </a:solidFill>
              </a:rPr>
              <a:t>, </a:t>
            </a:r>
            <a:r>
              <a:rPr lang="en-US" sz="2200" i="1">
                <a:solidFill>
                  <a:srgbClr val="002B8A"/>
                </a:solidFill>
              </a:rPr>
              <a:t>The Life Cycle Hypothesis of Saving </a:t>
            </a:r>
            <a:r>
              <a:rPr lang="en-US" sz="2200">
                <a:solidFill>
                  <a:srgbClr val="002B8A"/>
                </a:solidFill>
              </a:rPr>
              <a:t>(1954)</a:t>
            </a:r>
          </a:p>
          <a:p>
            <a:pPr algn="just">
              <a:lnSpc>
                <a:spcPct val="100000"/>
              </a:lnSpc>
              <a:spcBef>
                <a:spcPts val="200"/>
              </a:spcBef>
              <a:buClr>
                <a:srgbClr val="CD853F"/>
              </a:buClr>
              <a:buFont typeface="Arial" panose="020B0604020202020204" pitchFamily="34" charset="0"/>
              <a:buChar char="•"/>
            </a:pPr>
            <a:r>
              <a:rPr lang="en-US" sz="2200">
                <a:solidFill>
                  <a:srgbClr val="002B8A"/>
                </a:solidFill>
              </a:rPr>
              <a:t> Friedman, </a:t>
            </a:r>
            <a:r>
              <a:rPr lang="en-US" sz="2200" i="1">
                <a:solidFill>
                  <a:srgbClr val="002B8A"/>
                </a:solidFill>
              </a:rPr>
              <a:t>Permanent Income Hypothesis </a:t>
            </a:r>
            <a:r>
              <a:rPr lang="en-US" sz="2200">
                <a:solidFill>
                  <a:srgbClr val="002B8A"/>
                </a:solidFill>
              </a:rPr>
              <a:t>(1957)</a:t>
            </a:r>
          </a:p>
          <a:p>
            <a:pPr algn="just">
              <a:lnSpc>
                <a:spcPct val="100000"/>
              </a:lnSpc>
              <a:spcBef>
                <a:spcPts val="200"/>
              </a:spcBef>
              <a:buClr>
                <a:srgbClr val="CD853F"/>
              </a:buClr>
              <a:buFont typeface="Arial" panose="020B0604020202020204" pitchFamily="34" charset="0"/>
              <a:buChar char="•"/>
            </a:pPr>
            <a:endParaRPr lang="en-US" sz="2200"/>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10</a:t>
            </a:fld>
            <a:endParaRPr lang="it-IT" altLang="it-IT"/>
          </a:p>
        </p:txBody>
      </p:sp>
      <p:graphicFrame>
        <p:nvGraphicFramePr>
          <p:cNvPr id="3" name="Oggetto 2">
            <a:extLst>
              <a:ext uri="{FF2B5EF4-FFF2-40B4-BE49-F238E27FC236}">
                <a16:creationId xmlns:a16="http://schemas.microsoft.com/office/drawing/2014/main" id="{06D16BFF-C612-219F-B812-44A2918D082F}"/>
              </a:ext>
            </a:extLst>
          </p:cNvPr>
          <p:cNvGraphicFramePr>
            <a:graphicFrameLocks noChangeAspect="1"/>
          </p:cNvGraphicFramePr>
          <p:nvPr>
            <p:extLst>
              <p:ext uri="{D42A27DB-BD31-4B8C-83A1-F6EECF244321}">
                <p14:modId xmlns:p14="http://schemas.microsoft.com/office/powerpoint/2010/main" val="317650772"/>
              </p:ext>
            </p:extLst>
          </p:nvPr>
        </p:nvGraphicFramePr>
        <p:xfrm>
          <a:off x="689576" y="2325024"/>
          <a:ext cx="7770856" cy="2328112"/>
        </p:xfrm>
        <a:graphic>
          <a:graphicData uri="http://schemas.openxmlformats.org/presentationml/2006/ole">
            <mc:AlternateContent xmlns:mc="http://schemas.openxmlformats.org/markup-compatibility/2006">
              <mc:Choice xmlns:v="urn:schemas-microsoft-com:vml" Requires="v">
                <p:oleObj name="Immagine bitmap" r:id="rId2" imgW="13601880" imgH="4533840" progId="Paint.Picture">
                  <p:embed/>
                </p:oleObj>
              </mc:Choice>
              <mc:Fallback>
                <p:oleObj name="Immagine bitmap" r:id="rId2" imgW="13601880" imgH="4533840" progId="Paint.Picture">
                  <p:embed/>
                  <p:pic>
                    <p:nvPicPr>
                      <p:cNvPr id="3" name="Oggetto 2">
                        <a:extLst>
                          <a:ext uri="{FF2B5EF4-FFF2-40B4-BE49-F238E27FC236}">
                            <a16:creationId xmlns:a16="http://schemas.microsoft.com/office/drawing/2014/main" id="{06D16BFF-C612-219F-B812-44A2918D082F}"/>
                          </a:ext>
                        </a:extLst>
                      </p:cNvPr>
                      <p:cNvPicPr/>
                      <p:nvPr/>
                    </p:nvPicPr>
                    <p:blipFill>
                      <a:blip r:embed="rId3"/>
                      <a:stretch>
                        <a:fillRect/>
                      </a:stretch>
                    </p:blipFill>
                    <p:spPr>
                      <a:xfrm>
                        <a:off x="689576" y="2325024"/>
                        <a:ext cx="7770856" cy="2328112"/>
                      </a:xfrm>
                      <a:prstGeom prst="rect">
                        <a:avLst/>
                      </a:prstGeom>
                    </p:spPr>
                  </p:pic>
                </p:oleObj>
              </mc:Fallback>
            </mc:AlternateContent>
          </a:graphicData>
        </a:graphic>
      </p:graphicFrame>
      <p:graphicFrame>
        <p:nvGraphicFramePr>
          <p:cNvPr id="8" name="Diagramma 7">
            <a:extLst>
              <a:ext uri="{FF2B5EF4-FFF2-40B4-BE49-F238E27FC236}">
                <a16:creationId xmlns:a16="http://schemas.microsoft.com/office/drawing/2014/main" id="{CEDF9E60-B28B-D8F3-13C8-6EA78E624CED}"/>
              </a:ext>
            </a:extLst>
          </p:cNvPr>
          <p:cNvGraphicFramePr/>
          <p:nvPr>
            <p:extLst>
              <p:ext uri="{D42A27DB-BD31-4B8C-83A1-F6EECF244321}">
                <p14:modId xmlns:p14="http://schemas.microsoft.com/office/powerpoint/2010/main" val="3150092792"/>
              </p:ext>
            </p:extLst>
          </p:nvPr>
        </p:nvGraphicFramePr>
        <p:xfrm>
          <a:off x="1524000" y="4235064"/>
          <a:ext cx="6096000" cy="226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537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500" y="107773"/>
            <a:ext cx="9072500" cy="1008112"/>
          </a:xfrm>
        </p:spPr>
        <p:txBody>
          <a:bodyPr>
            <a:noAutofit/>
          </a:bodyPr>
          <a:lstStyle/>
          <a:p>
            <a:pPr algn="ctr">
              <a:lnSpc>
                <a:spcPct val="100000"/>
              </a:lnSpc>
            </a:pPr>
            <a:r>
              <a:rPr lang="it-IT" sz="3200" dirty="0">
                <a:solidFill>
                  <a:srgbClr val="2683C6"/>
                </a:solidFill>
                <a:latin typeface="Garamond" panose="02020404030301010803" pitchFamily="18" charset="0"/>
              </a:rPr>
              <a:t>A SPECIFIC PROBLEM: </a:t>
            </a:r>
            <a:br>
              <a:rPr lang="it-IT" sz="3200" dirty="0">
                <a:solidFill>
                  <a:srgbClr val="2683C6"/>
                </a:solidFill>
                <a:latin typeface="Garamond" panose="02020404030301010803" pitchFamily="18" charset="0"/>
              </a:rPr>
            </a:br>
            <a:r>
              <a:rPr lang="it-IT" sz="3200" dirty="0">
                <a:solidFill>
                  <a:srgbClr val="2683C6"/>
                </a:solidFill>
                <a:latin typeface="Garamond" panose="02020404030301010803" pitchFamily="18" charset="0"/>
              </a:rPr>
              <a:t>GENDER GAP AND INEQUALITIES</a:t>
            </a:r>
          </a:p>
        </p:txBody>
      </p:sp>
      <p:sp>
        <p:nvSpPr>
          <p:cNvPr id="3" name="Segnaposto contenuto 2"/>
          <p:cNvSpPr>
            <a:spLocks noGrp="1"/>
          </p:cNvSpPr>
          <p:nvPr>
            <p:ph idx="1"/>
          </p:nvPr>
        </p:nvSpPr>
        <p:spPr>
          <a:xfrm>
            <a:off x="179512" y="1131194"/>
            <a:ext cx="8784976" cy="5017071"/>
          </a:xfrm>
          <a:solidFill>
            <a:schemeClr val="bg1"/>
          </a:solidFill>
        </p:spPr>
        <p:txBody>
          <a:bodyPr>
            <a:normAutofit/>
          </a:bodyPr>
          <a:lstStyle/>
          <a:p>
            <a:pPr algn="just">
              <a:lnSpc>
                <a:spcPct val="100000"/>
              </a:lnSpc>
              <a:spcBef>
                <a:spcPts val="200"/>
              </a:spcBef>
              <a:buClr>
                <a:srgbClr val="CD853F"/>
              </a:buClr>
              <a:buFont typeface="Arial" panose="020B0604020202020204" pitchFamily="34" charset="0"/>
              <a:buChar char="•"/>
            </a:pPr>
            <a:r>
              <a:rPr lang="en-US" sz="1800" dirty="0"/>
              <a:t> </a:t>
            </a:r>
            <a:r>
              <a:rPr lang="en-US" spc="-50" dirty="0" err="1">
                <a:solidFill>
                  <a:srgbClr val="2683C6"/>
                </a:solidFill>
                <a:latin typeface="Gill Sans MT" panose="020B0502020104020203" pitchFamily="34" charset="0"/>
                <a:ea typeface="+mj-ea"/>
                <a:cs typeface="+mj-cs"/>
              </a:rPr>
              <a:t>FinLit</a:t>
            </a:r>
            <a:r>
              <a:rPr lang="en-US" spc="-50" dirty="0">
                <a:solidFill>
                  <a:srgbClr val="2683C6"/>
                </a:solidFill>
                <a:latin typeface="Gill Sans MT" panose="020B0502020104020203" pitchFamily="34" charset="0"/>
                <a:ea typeface="+mj-ea"/>
                <a:cs typeface="+mj-cs"/>
              </a:rPr>
              <a:t> gap</a:t>
            </a:r>
            <a:r>
              <a:rPr lang="en-US" sz="1800" dirty="0"/>
              <a:t>: </a:t>
            </a:r>
            <a:r>
              <a:rPr lang="en-US" sz="1900" dirty="0"/>
              <a:t>women - of all ages, in almost all countries - are less literate than men. This gap persists even after accounting for different psychological traits in men/women (e.g. documented women’s greater risk aversion and lower self-confidence, which typically lead women to more prudent – and less profitable – portfolio choices)</a:t>
            </a:r>
          </a:p>
          <a:p>
            <a:pPr algn="just">
              <a:lnSpc>
                <a:spcPct val="100000"/>
              </a:lnSpc>
              <a:spcBef>
                <a:spcPts val="200"/>
              </a:spcBef>
              <a:buClr>
                <a:srgbClr val="CD853F"/>
              </a:buClr>
              <a:buFont typeface="Arial" panose="020B0604020202020204" pitchFamily="34" charset="0"/>
              <a:buChar char="•"/>
            </a:pPr>
            <a:r>
              <a:rPr lang="en-US" sz="1800" dirty="0"/>
              <a:t> </a:t>
            </a:r>
            <a:r>
              <a:rPr lang="en-US" spc="-50" dirty="0">
                <a:solidFill>
                  <a:srgbClr val="2683C6"/>
                </a:solidFill>
                <a:latin typeface="Gill Sans MT" panose="020B0502020104020203" pitchFamily="34" charset="0"/>
                <a:ea typeface="+mj-ea"/>
                <a:cs typeface="+mj-cs"/>
              </a:rPr>
              <a:t>Stereotypes</a:t>
            </a:r>
            <a:r>
              <a:rPr lang="en-US" sz="1800" dirty="0"/>
              <a:t>: </a:t>
            </a:r>
            <a:r>
              <a:rPr lang="en-US" sz="1900" dirty="0"/>
              <a:t>differences in educational paths; earlier, modeling preferences and attitudes and, later, skills and opportunities; emphasis on “masculine” language, entertainments and toys for boys and “feminine” versions for girls; incentives toward different school subjects; subtle linguistic biases (</a:t>
            </a:r>
            <a:r>
              <a:rPr lang="en-US" sz="1900" dirty="0" err="1"/>
              <a:t>Boggio</a:t>
            </a:r>
            <a:r>
              <a:rPr lang="en-US" sz="1900" dirty="0"/>
              <a:t> et al, 2018)</a:t>
            </a:r>
          </a:p>
          <a:p>
            <a:pPr marL="0" indent="0" algn="just">
              <a:lnSpc>
                <a:spcPct val="100000"/>
              </a:lnSpc>
              <a:spcBef>
                <a:spcPts val="200"/>
              </a:spcBef>
              <a:buClr>
                <a:srgbClr val="CD853F"/>
              </a:buClr>
              <a:buNone/>
            </a:pPr>
            <a:r>
              <a:rPr lang="en-US" sz="1200" dirty="0"/>
              <a:t> </a:t>
            </a:r>
            <a:endParaRPr lang="en-US" sz="1800" dirty="0"/>
          </a:p>
          <a:p>
            <a:pPr algn="just">
              <a:lnSpc>
                <a:spcPct val="100000"/>
              </a:lnSpc>
              <a:spcBef>
                <a:spcPts val="200"/>
              </a:spcBef>
              <a:buClr>
                <a:srgbClr val="CD853F"/>
              </a:buClr>
              <a:buFont typeface="Arial" panose="020B0604020202020204" pitchFamily="34" charset="0"/>
              <a:buChar char="•"/>
            </a:pPr>
            <a:r>
              <a:rPr lang="en-US" sz="1600" dirty="0">
                <a:solidFill>
                  <a:schemeClr val="tx1"/>
                </a:solidFill>
              </a:rPr>
              <a:t> </a:t>
            </a:r>
            <a:r>
              <a:rPr lang="en-US" spc="-50" dirty="0">
                <a:solidFill>
                  <a:srgbClr val="2683C6"/>
                </a:solidFill>
                <a:latin typeface="Gill Sans MT" panose="020B0502020104020203" pitchFamily="34" charset="0"/>
                <a:ea typeface="+mj-ea"/>
                <a:cs typeface="+mj-cs"/>
              </a:rPr>
              <a:t>Women’s empowerment</a:t>
            </a:r>
            <a:r>
              <a:rPr lang="en-US" sz="1600" dirty="0">
                <a:solidFill>
                  <a:schemeClr val="tx1"/>
                </a:solidFill>
              </a:rPr>
              <a:t>: </a:t>
            </a:r>
            <a:r>
              <a:rPr lang="en-US" sz="1900" dirty="0">
                <a:solidFill>
                  <a:schemeClr val="tx1"/>
                </a:solidFill>
              </a:rPr>
              <a:t>according to UN Women</a:t>
            </a:r>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11</a:t>
            </a:fld>
            <a:endParaRPr lang="it-IT" altLang="it-IT"/>
          </a:p>
        </p:txBody>
      </p:sp>
      <p:grpSp>
        <p:nvGrpSpPr>
          <p:cNvPr id="5" name="Gruppo 4">
            <a:extLst>
              <a:ext uri="{FF2B5EF4-FFF2-40B4-BE49-F238E27FC236}">
                <a16:creationId xmlns:a16="http://schemas.microsoft.com/office/drawing/2014/main" id="{874EFFE3-6758-C84A-5520-B4D039ADEAB0}"/>
              </a:ext>
            </a:extLst>
          </p:cNvPr>
          <p:cNvGrpSpPr/>
          <p:nvPr/>
        </p:nvGrpSpPr>
        <p:grpSpPr>
          <a:xfrm>
            <a:off x="575556" y="4310083"/>
            <a:ext cx="7992888" cy="1927229"/>
            <a:chOff x="752941" y="0"/>
            <a:chExt cx="3431772" cy="3976216"/>
          </a:xfrm>
        </p:grpSpPr>
        <p:sp>
          <p:nvSpPr>
            <p:cNvPr id="6" name="Rettangolo con angoli arrotondati 5">
              <a:extLst>
                <a:ext uri="{FF2B5EF4-FFF2-40B4-BE49-F238E27FC236}">
                  <a16:creationId xmlns:a16="http://schemas.microsoft.com/office/drawing/2014/main" id="{8A4052C6-D2A9-EF96-1708-A7B3442C60AF}"/>
                </a:ext>
              </a:extLst>
            </p:cNvPr>
            <p:cNvSpPr/>
            <p:nvPr/>
          </p:nvSpPr>
          <p:spPr>
            <a:xfrm>
              <a:off x="752941" y="0"/>
              <a:ext cx="3431772" cy="397621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CasellaDiTesto 6">
              <a:extLst>
                <a:ext uri="{FF2B5EF4-FFF2-40B4-BE49-F238E27FC236}">
                  <a16:creationId xmlns:a16="http://schemas.microsoft.com/office/drawing/2014/main" id="{1AE105E9-C1E7-DA67-F26B-071F721BD8C0}"/>
                </a:ext>
              </a:extLst>
            </p:cNvPr>
            <p:cNvSpPr txBox="1"/>
            <p:nvPr/>
          </p:nvSpPr>
          <p:spPr>
            <a:xfrm>
              <a:off x="785014" y="0"/>
              <a:ext cx="3367626" cy="37317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0" indent="0" algn="ctr">
                <a:lnSpc>
                  <a:spcPct val="100000"/>
                </a:lnSpc>
                <a:spcBef>
                  <a:spcPts val="200"/>
                </a:spcBef>
                <a:buClr>
                  <a:srgbClr val="CD853F"/>
                </a:buClr>
                <a:buNone/>
              </a:pPr>
              <a:r>
                <a:rPr lang="en-US" i="1">
                  <a:solidFill>
                    <a:schemeClr val="tx1"/>
                  </a:solidFill>
                </a:rPr>
                <a:t>Women’s economic empowerment is central to realizing women’s rights and gender equality. Women’s economic empowerment includes women’s ability to participate equally in existing markets; their access to and control over productive resources, access to decent work, control over their own time, lives and bodies; and increased voice, agency and meaningful participation in economic decision-making at all levels from the household to international institutions</a:t>
              </a:r>
              <a:endParaRPr lang="it-IT" i="1" kern="1200"/>
            </a:p>
            <a:p>
              <a:pPr marL="285750" lvl="1" indent="-285750" algn="l" defTabSz="1377950">
                <a:lnSpc>
                  <a:spcPct val="90000"/>
                </a:lnSpc>
                <a:spcBef>
                  <a:spcPct val="0"/>
                </a:spcBef>
                <a:spcAft>
                  <a:spcPct val="15000"/>
                </a:spcAft>
                <a:buChar char="•"/>
              </a:pPr>
              <a:endParaRPr lang="it-IT" sz="3100" kern="1200"/>
            </a:p>
          </p:txBody>
        </p:sp>
      </p:grpSp>
    </p:spTree>
    <p:extLst>
      <p:ext uri="{BB962C8B-B14F-4D97-AF65-F5344CB8AC3E}">
        <p14:creationId xmlns:p14="http://schemas.microsoft.com/office/powerpoint/2010/main" val="102819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44622"/>
            <a:ext cx="8568952" cy="648072"/>
          </a:xfrm>
        </p:spPr>
        <p:txBody>
          <a:bodyPr>
            <a:noAutofit/>
          </a:bodyPr>
          <a:lstStyle/>
          <a:p>
            <a:pPr algn="ctr">
              <a:lnSpc>
                <a:spcPct val="100000"/>
              </a:lnSpc>
            </a:pPr>
            <a:r>
              <a:rPr lang="en-US" sz="3400">
                <a:solidFill>
                  <a:srgbClr val="C00000"/>
                </a:solidFill>
                <a:latin typeface="Gill Sans MT" panose="020B0502020104020203" pitchFamily="34" charset="0"/>
              </a:rPr>
              <a:t>THE YOUNG AND EARLY ADULTS</a:t>
            </a:r>
            <a:endParaRPr lang="it-IT" sz="3400">
              <a:solidFill>
                <a:srgbClr val="C00000"/>
              </a:solidFill>
              <a:latin typeface="Gill Sans MT" panose="020B0502020104020203" pitchFamily="34" charset="0"/>
            </a:endParaRPr>
          </a:p>
        </p:txBody>
      </p:sp>
      <p:sp>
        <p:nvSpPr>
          <p:cNvPr id="39" name="Segnaposto contenuto 2">
            <a:extLst>
              <a:ext uri="{FF2B5EF4-FFF2-40B4-BE49-F238E27FC236}">
                <a16:creationId xmlns:a16="http://schemas.microsoft.com/office/drawing/2014/main" id="{43E80735-4294-B671-7454-633C0C3B63CE}"/>
              </a:ext>
            </a:extLst>
          </p:cNvPr>
          <p:cNvSpPr>
            <a:spLocks noGrp="1"/>
          </p:cNvSpPr>
          <p:nvPr>
            <p:ph idx="1"/>
          </p:nvPr>
        </p:nvSpPr>
        <p:spPr>
          <a:xfrm>
            <a:off x="179512" y="907097"/>
            <a:ext cx="8784976" cy="2587463"/>
          </a:xfrm>
          <a:solidFill>
            <a:schemeClr val="bg1"/>
          </a:solidFill>
        </p:spPr>
        <p:txBody>
          <a:bodyPr>
            <a:normAutofit fontScale="77500" lnSpcReduction="20000"/>
          </a:bodyPr>
          <a:lstStyle/>
          <a:p>
            <a:pPr algn="just">
              <a:lnSpc>
                <a:spcPct val="100000"/>
              </a:lnSpc>
              <a:spcBef>
                <a:spcPts val="0"/>
              </a:spcBef>
              <a:spcAft>
                <a:spcPts val="0"/>
              </a:spcAft>
              <a:buClr>
                <a:srgbClr val="783F91"/>
              </a:buClr>
              <a:buFont typeface="Arial" panose="020B0604020202020204" pitchFamily="34" charset="0"/>
              <a:buChar char="•"/>
            </a:pPr>
            <a:r>
              <a:rPr lang="en-US" sz="2800"/>
              <a:t> </a:t>
            </a:r>
            <a:r>
              <a:rPr lang="en-US" sz="2400" b="1" spc="-50">
                <a:solidFill>
                  <a:srgbClr val="2683C6"/>
                </a:solidFill>
                <a:latin typeface="Garamond" panose="02020404030301010803" pitchFamily="18" charset="0"/>
                <a:ea typeface="+mj-ea"/>
                <a:cs typeface="+mj-cs"/>
              </a:rPr>
              <a:t>Investing in human capital</a:t>
            </a:r>
            <a:r>
              <a:rPr lang="en-US" sz="2400" b="1">
                <a:solidFill>
                  <a:srgbClr val="002B8A"/>
                </a:solidFill>
                <a:latin typeface="Garamond" panose="02020404030301010803" pitchFamily="18" charset="0"/>
              </a:rPr>
              <a:t> </a:t>
            </a:r>
            <a:r>
              <a:rPr lang="en-US" sz="2400">
                <a:solidFill>
                  <a:srgbClr val="002B8A"/>
                </a:solidFill>
                <a:latin typeface="Garamond" panose="02020404030301010803" pitchFamily="18" charset="0"/>
              </a:rPr>
              <a:t>requires comparing (expected) </a:t>
            </a:r>
            <a:r>
              <a:rPr lang="en-US" sz="2400" i="1">
                <a:solidFill>
                  <a:srgbClr val="002B8A"/>
                </a:solidFill>
                <a:latin typeface="Garamond" panose="02020404030301010803" pitchFamily="18" charset="0"/>
              </a:rPr>
              <a:t>rate of return </a:t>
            </a:r>
            <a:r>
              <a:rPr lang="en-US" sz="2400">
                <a:solidFill>
                  <a:srgbClr val="002B8A"/>
                </a:solidFill>
                <a:latin typeface="Garamond" panose="02020404030301010803" pitchFamily="18" charset="0"/>
              </a:rPr>
              <a:t>with the return forgone on an alternative use of the resources needed to finance education or with the rate of interest paid on the loan obtained</a:t>
            </a:r>
            <a:r>
              <a:rPr lang="en-US" sz="2200">
                <a:solidFill>
                  <a:srgbClr val="002B8A"/>
                </a:solidFill>
                <a:latin typeface="Garamond" panose="02020404030301010803" pitchFamily="18" charset="0"/>
              </a:rPr>
              <a:t> </a:t>
            </a:r>
          </a:p>
          <a:p>
            <a:pPr marL="0" indent="0" algn="just">
              <a:lnSpc>
                <a:spcPct val="100000"/>
              </a:lnSpc>
              <a:spcBef>
                <a:spcPts val="0"/>
              </a:spcBef>
              <a:spcAft>
                <a:spcPts val="0"/>
              </a:spcAft>
              <a:buClr>
                <a:srgbClr val="783F91"/>
              </a:buClr>
              <a:buNone/>
            </a:pPr>
            <a:endParaRPr lang="en-US" sz="2600">
              <a:solidFill>
                <a:srgbClr val="002B8A"/>
              </a:solidFill>
              <a:latin typeface="Garamond" panose="02020404030301010803" pitchFamily="18" charset="0"/>
            </a:endParaRPr>
          </a:p>
          <a:p>
            <a:pPr marL="0" indent="0" algn="ctr">
              <a:lnSpc>
                <a:spcPct val="100000"/>
              </a:lnSpc>
              <a:spcBef>
                <a:spcPts val="0"/>
              </a:spcBef>
              <a:spcAft>
                <a:spcPts val="0"/>
              </a:spcAft>
              <a:buClr>
                <a:srgbClr val="783F91"/>
              </a:buClr>
              <a:buNone/>
            </a:pPr>
            <a:r>
              <a:rPr lang="en-US" sz="2600" b="1" u="sng">
                <a:solidFill>
                  <a:srgbClr val="002B8A"/>
                </a:solidFill>
                <a:latin typeface="Garamond" panose="02020404030301010803" pitchFamily="18" charset="0"/>
              </a:rPr>
              <a:t>Young borrowers </a:t>
            </a:r>
            <a:r>
              <a:rPr lang="en-US" sz="2600" u="sng">
                <a:solidFill>
                  <a:srgbClr val="002B8A"/>
                </a:solidFill>
                <a:latin typeface="Garamond" panose="02020404030301010803" pitchFamily="18" charset="0"/>
              </a:rPr>
              <a:t>may </a:t>
            </a:r>
            <a:r>
              <a:rPr lang="en-US" sz="2800">
                <a:solidFill>
                  <a:srgbClr val="002B8A"/>
                </a:solidFill>
                <a:latin typeface="Garamond" panose="02020404030301010803" pitchFamily="18" charset="0"/>
              </a:rPr>
              <a:t>not</a:t>
            </a:r>
            <a:r>
              <a:rPr lang="en-US" sz="2600" b="1" u="sng">
                <a:solidFill>
                  <a:srgbClr val="002B8A"/>
                </a:solidFill>
                <a:latin typeface="Garamond" panose="02020404030301010803" pitchFamily="18" charset="0"/>
              </a:rPr>
              <a:t>:</a:t>
            </a:r>
          </a:p>
          <a:p>
            <a:pPr marL="384048" lvl="2" indent="0" algn="just">
              <a:lnSpc>
                <a:spcPct val="100000"/>
              </a:lnSpc>
              <a:spcBef>
                <a:spcPts val="0"/>
              </a:spcBef>
              <a:spcAft>
                <a:spcPts val="0"/>
              </a:spcAft>
              <a:buClr>
                <a:srgbClr val="783F91"/>
              </a:buClr>
              <a:buNone/>
            </a:pPr>
            <a:endParaRPr lang="en-US" sz="2000">
              <a:solidFill>
                <a:srgbClr val="002B8A"/>
              </a:solidFill>
              <a:latin typeface="Garamond" panose="02020404030301010803" pitchFamily="18" charset="0"/>
            </a:endParaRPr>
          </a:p>
          <a:p>
            <a:pPr lvl="1" algn="just">
              <a:lnSpc>
                <a:spcPct val="100000"/>
              </a:lnSpc>
              <a:spcBef>
                <a:spcPts val="0"/>
              </a:spcBef>
              <a:spcAft>
                <a:spcPts val="600"/>
              </a:spcAft>
              <a:buClr>
                <a:srgbClr val="783F91"/>
              </a:buClr>
              <a:buFont typeface="Arial" panose="020B0604020202020204" pitchFamily="34" charset="0"/>
              <a:buChar char="•"/>
            </a:pPr>
            <a:r>
              <a:rPr lang="en-US" sz="2300">
                <a:solidFill>
                  <a:srgbClr val="002B8A"/>
                </a:solidFill>
                <a:latin typeface="Garamond" panose="02020404030301010803" pitchFamily="18" charset="0"/>
              </a:rPr>
              <a:t>be fully aware of potential risks of the diverse alternatives </a:t>
            </a:r>
          </a:p>
          <a:p>
            <a:pPr lvl="1" algn="just">
              <a:lnSpc>
                <a:spcPct val="100000"/>
              </a:lnSpc>
              <a:spcBef>
                <a:spcPts val="0"/>
              </a:spcBef>
              <a:spcAft>
                <a:spcPts val="600"/>
              </a:spcAft>
              <a:buClr>
                <a:srgbClr val="783F91"/>
              </a:buClr>
              <a:buFont typeface="Arial" panose="020B0604020202020204" pitchFamily="34" charset="0"/>
              <a:buChar char="•"/>
            </a:pPr>
            <a:r>
              <a:rPr lang="en-US" sz="2300">
                <a:solidFill>
                  <a:srgbClr val="002B8A"/>
                </a:solidFill>
                <a:latin typeface="Garamond" panose="02020404030301010803" pitchFamily="18" charset="0"/>
              </a:rPr>
              <a:t>figure out the future monthly re-payments and have serious problems in managing the debt</a:t>
            </a:r>
          </a:p>
          <a:p>
            <a:pPr lvl="1" algn="just">
              <a:lnSpc>
                <a:spcPct val="100000"/>
              </a:lnSpc>
              <a:spcBef>
                <a:spcPts val="0"/>
              </a:spcBef>
              <a:spcAft>
                <a:spcPts val="600"/>
              </a:spcAft>
              <a:buClr>
                <a:srgbClr val="783F91"/>
              </a:buClr>
              <a:buFont typeface="Arial" panose="020B0604020202020204" pitchFamily="34" charset="0"/>
              <a:buChar char="•"/>
            </a:pPr>
            <a:r>
              <a:rPr lang="en-US" sz="2300">
                <a:solidFill>
                  <a:srgbClr val="002B8A"/>
                </a:solidFill>
                <a:latin typeface="Garamond" panose="02020404030301010803" pitchFamily="18" charset="0"/>
              </a:rPr>
              <a:t>complete the education for which they borrowed money</a:t>
            </a:r>
          </a:p>
          <a:p>
            <a:pPr marL="384048" lvl="2" indent="0" algn="just">
              <a:lnSpc>
                <a:spcPct val="100000"/>
              </a:lnSpc>
              <a:spcBef>
                <a:spcPts val="0"/>
              </a:spcBef>
              <a:spcAft>
                <a:spcPts val="0"/>
              </a:spcAft>
              <a:buClr>
                <a:srgbClr val="783F91"/>
              </a:buClr>
              <a:buNone/>
            </a:pPr>
            <a:endParaRPr lang="en-US" sz="2400">
              <a:solidFill>
                <a:srgbClr val="002B8A"/>
              </a:solidFill>
              <a:latin typeface="Garamond" panose="02020404030301010803" pitchFamily="18" charset="0"/>
            </a:endParaRPr>
          </a:p>
          <a:p>
            <a:pPr algn="just">
              <a:lnSpc>
                <a:spcPct val="100000"/>
              </a:lnSpc>
              <a:spcBef>
                <a:spcPts val="200"/>
              </a:spcBef>
              <a:buClr>
                <a:srgbClr val="CD853F"/>
              </a:buClr>
              <a:buFont typeface="Arial" panose="020B0604020202020204" pitchFamily="34" charset="0"/>
              <a:buChar char="•"/>
            </a:pPr>
            <a:endParaRPr lang="en-US" sz="2200"/>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12</a:t>
            </a:fld>
            <a:endParaRPr lang="it-IT" altLang="it-IT"/>
          </a:p>
        </p:txBody>
      </p:sp>
      <p:sp>
        <p:nvSpPr>
          <p:cNvPr id="3" name="Segnaposto contenuto 2">
            <a:extLst>
              <a:ext uri="{FF2B5EF4-FFF2-40B4-BE49-F238E27FC236}">
                <a16:creationId xmlns:a16="http://schemas.microsoft.com/office/drawing/2014/main" id="{EE4F2E5C-0A76-182B-A991-F578A62AD1E2}"/>
              </a:ext>
            </a:extLst>
          </p:cNvPr>
          <p:cNvSpPr txBox="1">
            <a:spLocks/>
          </p:cNvSpPr>
          <p:nvPr/>
        </p:nvSpPr>
        <p:spPr>
          <a:xfrm>
            <a:off x="179512" y="3577843"/>
            <a:ext cx="8856984" cy="2587463"/>
          </a:xfrm>
          <a:prstGeom prst="rect">
            <a:avLst/>
          </a:prstGeom>
          <a:noFill/>
        </p:spPr>
        <p:txBody>
          <a:bodyPr vert="horz" lIns="0" tIns="45720" rIns="0" bIns="45720" rtlCol="0">
            <a:normAutofit fontScale="3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Clr>
                <a:srgbClr val="783F91"/>
              </a:buClr>
              <a:buNone/>
            </a:pPr>
            <a:r>
              <a:rPr lang="en-US" sz="6200" b="1" spc="-50">
                <a:solidFill>
                  <a:srgbClr val="0070C0"/>
                </a:solidFill>
                <a:latin typeface="Garamond" panose="02020404030301010803" pitchFamily="18" charset="0"/>
                <a:ea typeface="+mj-ea"/>
                <a:cs typeface="+mj-cs"/>
              </a:rPr>
              <a:t>On the work side</a:t>
            </a:r>
            <a:r>
              <a:rPr lang="en-US" sz="6200" spc="-50">
                <a:solidFill>
                  <a:srgbClr val="0070C0"/>
                </a:solidFill>
                <a:latin typeface="Garamond" panose="02020404030301010803" pitchFamily="18" charset="0"/>
                <a:ea typeface="+mj-ea"/>
                <a:cs typeface="+mj-cs"/>
              </a:rPr>
              <a:t>, where the Great Recession</a:t>
            </a:r>
            <a:r>
              <a:rPr lang="en-US" sz="6200">
                <a:solidFill>
                  <a:srgbClr val="0070C0"/>
                </a:solidFill>
                <a:latin typeface="Garamond" panose="02020404030301010803" pitchFamily="18" charset="0"/>
              </a:rPr>
              <a:t> and subsequent crises </a:t>
            </a:r>
            <a:r>
              <a:rPr lang="en-US" sz="6200">
                <a:solidFill>
                  <a:srgbClr val="002B8A"/>
                </a:solidFill>
                <a:latin typeface="Garamond" panose="02020404030301010803" pitchFamily="18" charset="0"/>
              </a:rPr>
              <a:t>caused  an expansion of precarious jobs and self-employment, low levels of fin. literacy are more likely to be associated with: </a:t>
            </a:r>
          </a:p>
          <a:p>
            <a:pPr marL="0" indent="0" algn="just">
              <a:lnSpc>
                <a:spcPct val="100000"/>
              </a:lnSpc>
              <a:spcBef>
                <a:spcPts val="0"/>
              </a:spcBef>
              <a:spcAft>
                <a:spcPts val="0"/>
              </a:spcAft>
              <a:buClr>
                <a:srgbClr val="783F91"/>
              </a:buClr>
              <a:buNone/>
            </a:pPr>
            <a:endParaRPr lang="en-US" sz="3500">
              <a:solidFill>
                <a:srgbClr val="002B8A"/>
              </a:solidFill>
              <a:latin typeface="Garamond" panose="02020404030301010803" pitchFamily="18" charset="0"/>
            </a:endParaRPr>
          </a:p>
          <a:p>
            <a:pPr lvl="2" algn="just">
              <a:lnSpc>
                <a:spcPct val="120000"/>
              </a:lnSpc>
              <a:spcBef>
                <a:spcPts val="0"/>
              </a:spcBef>
              <a:spcAft>
                <a:spcPts val="600"/>
              </a:spcAft>
              <a:buClr>
                <a:srgbClr val="783F91"/>
              </a:buClr>
              <a:buFont typeface="Arial" panose="020B0604020202020204" pitchFamily="34" charset="0"/>
              <a:buChar char="•"/>
            </a:pPr>
            <a:r>
              <a:rPr lang="en-US" sz="5500">
                <a:solidFill>
                  <a:srgbClr val="002B8A"/>
                </a:solidFill>
                <a:latin typeface="Garamond" panose="02020404030301010803" pitchFamily="18" charset="0"/>
              </a:rPr>
              <a:t> poorer employment opportunities, outcomes and incomes</a:t>
            </a:r>
          </a:p>
          <a:p>
            <a:pPr lvl="2" algn="just">
              <a:lnSpc>
                <a:spcPct val="120000"/>
              </a:lnSpc>
              <a:spcBef>
                <a:spcPts val="0"/>
              </a:spcBef>
              <a:spcAft>
                <a:spcPts val="600"/>
              </a:spcAft>
              <a:buClr>
                <a:srgbClr val="783F91"/>
              </a:buClr>
              <a:buFont typeface="Arial" panose="020B0604020202020204" pitchFamily="34" charset="0"/>
              <a:buChar char="•"/>
            </a:pPr>
            <a:r>
              <a:rPr lang="en-US" sz="5500">
                <a:solidFill>
                  <a:srgbClr val="002B8A"/>
                </a:solidFill>
                <a:latin typeface="Garamond" panose="02020404030301010803" pitchFamily="18" charset="0"/>
              </a:rPr>
              <a:t> a higher probability of postponing independence and continue to live with their parents</a:t>
            </a:r>
          </a:p>
          <a:p>
            <a:pPr lvl="2" algn="just">
              <a:lnSpc>
                <a:spcPct val="120000"/>
              </a:lnSpc>
              <a:spcBef>
                <a:spcPts val="0"/>
              </a:spcBef>
              <a:spcAft>
                <a:spcPts val="600"/>
              </a:spcAft>
              <a:buClr>
                <a:srgbClr val="783F91"/>
              </a:buClr>
              <a:buFont typeface="Arial" panose="020B0604020202020204" pitchFamily="34" charset="0"/>
              <a:buChar char="•"/>
            </a:pPr>
            <a:r>
              <a:rPr lang="en-US" sz="5500">
                <a:solidFill>
                  <a:srgbClr val="002B8A"/>
                </a:solidFill>
                <a:latin typeface="Garamond" panose="02020404030301010803" pitchFamily="18" charset="0"/>
              </a:rPr>
              <a:t> lower participation to pension schemes </a:t>
            </a:r>
          </a:p>
          <a:p>
            <a:pPr lvl="2" algn="just">
              <a:lnSpc>
                <a:spcPct val="120000"/>
              </a:lnSpc>
              <a:spcBef>
                <a:spcPts val="0"/>
              </a:spcBef>
              <a:spcAft>
                <a:spcPts val="600"/>
              </a:spcAft>
              <a:buClr>
                <a:srgbClr val="783F91"/>
              </a:buClr>
              <a:buFont typeface="Arial" panose="020B0604020202020204" pitchFamily="34" charset="0"/>
              <a:buChar char="•"/>
            </a:pPr>
            <a:r>
              <a:rPr lang="en-US" sz="5500">
                <a:solidFill>
                  <a:srgbClr val="002B8A"/>
                </a:solidFill>
                <a:latin typeface="Garamond" panose="02020404030301010803" pitchFamily="18" charset="0"/>
              </a:rPr>
              <a:t> lower awareness of the correlation between contributions and pension benefits, particularly with DC pension formulae</a:t>
            </a:r>
          </a:p>
        </p:txBody>
      </p:sp>
    </p:spTree>
    <p:extLst>
      <p:ext uri="{BB962C8B-B14F-4D97-AF65-F5344CB8AC3E}">
        <p14:creationId xmlns:p14="http://schemas.microsoft.com/office/powerpoint/2010/main" val="328437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260648"/>
            <a:ext cx="8568952" cy="648072"/>
          </a:xfrm>
        </p:spPr>
        <p:txBody>
          <a:bodyPr>
            <a:noAutofit/>
          </a:bodyPr>
          <a:lstStyle/>
          <a:p>
            <a:pPr algn="ctr">
              <a:lnSpc>
                <a:spcPct val="100000"/>
              </a:lnSpc>
            </a:pPr>
            <a:r>
              <a:rPr lang="en-US" sz="3400">
                <a:solidFill>
                  <a:srgbClr val="C00000"/>
                </a:solidFill>
                <a:latin typeface="Gill Sans MT" panose="020B0502020104020203" pitchFamily="34" charset="0"/>
              </a:rPr>
              <a:t>NEETs </a:t>
            </a:r>
            <a:r>
              <a:rPr lang="en-US" sz="2400">
                <a:solidFill>
                  <a:srgbClr val="C00000"/>
                </a:solidFill>
                <a:latin typeface="Gill Sans MT" panose="020B0502020104020203" pitchFamily="34" charset="0"/>
              </a:rPr>
              <a:t>(Not in Employment, Education, Training)</a:t>
            </a:r>
            <a:endParaRPr lang="it-IT" sz="3400">
              <a:solidFill>
                <a:srgbClr val="C00000"/>
              </a:solidFill>
              <a:latin typeface="Gill Sans MT" panose="020B0502020104020203" pitchFamily="34" charset="0"/>
            </a:endParaRPr>
          </a:p>
        </p:txBody>
      </p:sp>
      <p:sp>
        <p:nvSpPr>
          <p:cNvPr id="39" name="Segnaposto contenuto 2">
            <a:extLst>
              <a:ext uri="{FF2B5EF4-FFF2-40B4-BE49-F238E27FC236}">
                <a16:creationId xmlns:a16="http://schemas.microsoft.com/office/drawing/2014/main" id="{43E80735-4294-B671-7454-633C0C3B63CE}"/>
              </a:ext>
            </a:extLst>
          </p:cNvPr>
          <p:cNvSpPr>
            <a:spLocks noGrp="1"/>
          </p:cNvSpPr>
          <p:nvPr>
            <p:ph idx="1"/>
          </p:nvPr>
        </p:nvSpPr>
        <p:spPr>
          <a:xfrm>
            <a:off x="287524" y="1016732"/>
            <a:ext cx="8568952" cy="1332148"/>
          </a:xfrm>
          <a:solidFill>
            <a:schemeClr val="bg1"/>
          </a:solidFill>
        </p:spPr>
        <p:txBody>
          <a:bodyPr>
            <a:normAutofit/>
          </a:bodyPr>
          <a:lstStyle/>
          <a:p>
            <a:pPr algn="just">
              <a:lnSpc>
                <a:spcPct val="100000"/>
              </a:lnSpc>
              <a:spcBef>
                <a:spcPts val="0"/>
              </a:spcBef>
              <a:spcAft>
                <a:spcPts val="0"/>
              </a:spcAft>
              <a:buClr>
                <a:srgbClr val="783F91"/>
              </a:buClr>
              <a:buFont typeface="Arial" panose="020B0604020202020204" pitchFamily="34" charset="0"/>
              <a:buChar char="•"/>
            </a:pPr>
            <a:r>
              <a:rPr lang="en-US" sz="2200"/>
              <a:t> </a:t>
            </a:r>
            <a:r>
              <a:rPr lang="en-US" sz="2200">
                <a:solidFill>
                  <a:srgbClr val="002B8A"/>
                </a:solidFill>
              </a:rPr>
              <a:t>Average: </a:t>
            </a:r>
            <a:r>
              <a:rPr lang="en-US" sz="2200">
                <a:solidFill>
                  <a:srgbClr val="C00000"/>
                </a:solidFill>
              </a:rPr>
              <a:t>13.1%</a:t>
            </a:r>
            <a:r>
              <a:rPr lang="en-US" sz="2200">
                <a:solidFill>
                  <a:srgbClr val="002B8A"/>
                </a:solidFill>
              </a:rPr>
              <a:t> in the age group 16-29 - from 5.5% in the Netherlands to 23.1% in Italy (2021)</a:t>
            </a:r>
          </a:p>
          <a:p>
            <a:pPr algn="just">
              <a:lnSpc>
                <a:spcPct val="100000"/>
              </a:lnSpc>
              <a:spcBef>
                <a:spcPts val="0"/>
              </a:spcBef>
              <a:spcAft>
                <a:spcPts val="0"/>
              </a:spcAft>
              <a:buClr>
                <a:srgbClr val="783F91"/>
              </a:buClr>
              <a:buFont typeface="Arial" panose="020B0604020202020204" pitchFamily="34" charset="0"/>
              <a:buChar char="•"/>
            </a:pPr>
            <a:r>
              <a:rPr lang="en-US" sz="2200">
                <a:solidFill>
                  <a:srgbClr val="002B8A"/>
                </a:solidFill>
              </a:rPr>
              <a:t> Problem exacerbated by the “social distance” imposed by COVID-19</a:t>
            </a:r>
          </a:p>
          <a:p>
            <a:pPr algn="just">
              <a:lnSpc>
                <a:spcPct val="100000"/>
              </a:lnSpc>
              <a:spcBef>
                <a:spcPts val="0"/>
              </a:spcBef>
              <a:spcAft>
                <a:spcPts val="0"/>
              </a:spcAft>
              <a:buClr>
                <a:srgbClr val="783F91"/>
              </a:buClr>
              <a:buFont typeface="Arial" panose="020B0604020202020204" pitchFamily="34" charset="0"/>
              <a:buChar char="•"/>
            </a:pPr>
            <a:endParaRPr lang="en-US" sz="2200"/>
          </a:p>
          <a:p>
            <a:pPr marL="0" indent="0" algn="just">
              <a:lnSpc>
                <a:spcPct val="100000"/>
              </a:lnSpc>
              <a:spcBef>
                <a:spcPts val="0"/>
              </a:spcBef>
              <a:spcAft>
                <a:spcPts val="0"/>
              </a:spcAft>
              <a:buClr>
                <a:srgbClr val="783F91"/>
              </a:buClr>
              <a:buNone/>
            </a:pPr>
            <a:endParaRPr lang="en-US" sz="2200"/>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13</a:t>
            </a:fld>
            <a:endParaRPr lang="it-IT" altLang="it-IT"/>
          </a:p>
        </p:txBody>
      </p:sp>
      <p:grpSp>
        <p:nvGrpSpPr>
          <p:cNvPr id="17" name="Gruppo 16">
            <a:extLst>
              <a:ext uri="{FF2B5EF4-FFF2-40B4-BE49-F238E27FC236}">
                <a16:creationId xmlns:a16="http://schemas.microsoft.com/office/drawing/2014/main" id="{D8123680-FA0C-3FD1-B417-6B6014794030}"/>
              </a:ext>
            </a:extLst>
          </p:cNvPr>
          <p:cNvGrpSpPr/>
          <p:nvPr/>
        </p:nvGrpSpPr>
        <p:grpSpPr>
          <a:xfrm>
            <a:off x="1415706" y="2231484"/>
            <a:ext cx="2717805" cy="1829170"/>
            <a:chOff x="2897985" y="4"/>
            <a:chExt cx="1747818" cy="1747818"/>
          </a:xfrm>
        </p:grpSpPr>
        <p:sp>
          <p:nvSpPr>
            <p:cNvPr id="18" name="Ovale 17">
              <a:extLst>
                <a:ext uri="{FF2B5EF4-FFF2-40B4-BE49-F238E27FC236}">
                  <a16:creationId xmlns:a16="http://schemas.microsoft.com/office/drawing/2014/main" id="{D1911D3D-4988-5A91-1545-04AE9CEE0344}"/>
                </a:ext>
              </a:extLst>
            </p:cNvPr>
            <p:cNvSpPr/>
            <p:nvPr/>
          </p:nvSpPr>
          <p:spPr>
            <a:xfrm>
              <a:off x="2897985" y="4"/>
              <a:ext cx="1747818" cy="1747818"/>
            </a:xfrm>
            <a:prstGeom prst="ellipse">
              <a:avLst/>
            </a:prstGeom>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sp>
        <p:sp>
          <p:nvSpPr>
            <p:cNvPr id="19" name="Ovale 4">
              <a:extLst>
                <a:ext uri="{FF2B5EF4-FFF2-40B4-BE49-F238E27FC236}">
                  <a16:creationId xmlns:a16="http://schemas.microsoft.com/office/drawing/2014/main" id="{E0934034-B58E-2C3B-2888-D297EC109E26}"/>
                </a:ext>
              </a:extLst>
            </p:cNvPr>
            <p:cNvSpPr txBox="1"/>
            <p:nvPr/>
          </p:nvSpPr>
          <p:spPr>
            <a:xfrm>
              <a:off x="3165089" y="444212"/>
              <a:ext cx="1235893" cy="859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rtlCol="0" anchor="ctr" anchorCtr="0">
              <a:noAutofit/>
            </a:bodyPr>
            <a:lstStyle/>
            <a:p>
              <a:pPr lvl="0" algn="ctr"/>
              <a:r>
                <a:rPr lang="it-IT" sz="2400" err="1"/>
                <a:t>Inadequate</a:t>
              </a:r>
              <a:r>
                <a:rPr lang="it-IT" sz="2400"/>
                <a:t> </a:t>
              </a:r>
              <a:r>
                <a:rPr lang="it-IT" sz="2400" err="1"/>
                <a:t>education</a:t>
              </a:r>
              <a:endParaRPr lang="it-IT" sz="2400"/>
            </a:p>
          </p:txBody>
        </p:sp>
      </p:grpSp>
      <p:grpSp>
        <p:nvGrpSpPr>
          <p:cNvPr id="20" name="Gruppo 19">
            <a:extLst>
              <a:ext uri="{FF2B5EF4-FFF2-40B4-BE49-F238E27FC236}">
                <a16:creationId xmlns:a16="http://schemas.microsoft.com/office/drawing/2014/main" id="{7E709037-0852-8940-D9CF-1F45EA36C7B3}"/>
              </a:ext>
            </a:extLst>
          </p:cNvPr>
          <p:cNvGrpSpPr/>
          <p:nvPr/>
        </p:nvGrpSpPr>
        <p:grpSpPr>
          <a:xfrm>
            <a:off x="5273080" y="2265785"/>
            <a:ext cx="2717805" cy="1829170"/>
            <a:chOff x="2897985" y="4"/>
            <a:chExt cx="1747818" cy="1747818"/>
          </a:xfrm>
        </p:grpSpPr>
        <p:sp>
          <p:nvSpPr>
            <p:cNvPr id="21" name="Ovale 20">
              <a:extLst>
                <a:ext uri="{FF2B5EF4-FFF2-40B4-BE49-F238E27FC236}">
                  <a16:creationId xmlns:a16="http://schemas.microsoft.com/office/drawing/2014/main" id="{1AEDE4EC-DC42-CC0A-A006-F35E39A583E6}"/>
                </a:ext>
              </a:extLst>
            </p:cNvPr>
            <p:cNvSpPr/>
            <p:nvPr/>
          </p:nvSpPr>
          <p:spPr>
            <a:xfrm>
              <a:off x="2897985" y="4"/>
              <a:ext cx="1747818" cy="1747818"/>
            </a:xfrm>
            <a:prstGeom prst="ellipse">
              <a:avLst/>
            </a:prstGeom>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sp>
        <p:sp>
          <p:nvSpPr>
            <p:cNvPr id="22" name="Ovale 4">
              <a:extLst>
                <a:ext uri="{FF2B5EF4-FFF2-40B4-BE49-F238E27FC236}">
                  <a16:creationId xmlns:a16="http://schemas.microsoft.com/office/drawing/2014/main" id="{E8F4B913-4BD5-0C91-B6D9-13A0EA3851B3}"/>
                </a:ext>
              </a:extLst>
            </p:cNvPr>
            <p:cNvSpPr txBox="1"/>
            <p:nvPr/>
          </p:nvSpPr>
          <p:spPr>
            <a:xfrm>
              <a:off x="2953529" y="444212"/>
              <a:ext cx="1645966" cy="859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rtlCol="0" anchor="ctr" anchorCtr="0">
              <a:noAutofit/>
            </a:bodyPr>
            <a:lstStyle/>
            <a:p>
              <a:pPr lvl="0" algn="ctr"/>
              <a:r>
                <a:rPr lang="it-IT" sz="2400" err="1"/>
                <a:t>Marginalization</a:t>
              </a:r>
              <a:r>
                <a:rPr lang="it-IT" sz="2400"/>
                <a:t> </a:t>
              </a:r>
              <a:r>
                <a:rPr lang="it-IT" sz="2400" err="1"/>
                <a:t>within</a:t>
              </a:r>
              <a:r>
                <a:rPr lang="it-IT" sz="2400"/>
                <a:t> society</a:t>
              </a:r>
            </a:p>
          </p:txBody>
        </p:sp>
      </p:grpSp>
      <p:grpSp>
        <p:nvGrpSpPr>
          <p:cNvPr id="23" name="Gruppo 22">
            <a:extLst>
              <a:ext uri="{FF2B5EF4-FFF2-40B4-BE49-F238E27FC236}">
                <a16:creationId xmlns:a16="http://schemas.microsoft.com/office/drawing/2014/main" id="{EA810934-A82E-1E3C-2119-ED96FAFB37F5}"/>
              </a:ext>
            </a:extLst>
          </p:cNvPr>
          <p:cNvGrpSpPr/>
          <p:nvPr/>
        </p:nvGrpSpPr>
        <p:grpSpPr>
          <a:xfrm>
            <a:off x="5299260" y="4293096"/>
            <a:ext cx="2717805" cy="1829170"/>
            <a:chOff x="2897985" y="4"/>
            <a:chExt cx="1747818" cy="1747818"/>
          </a:xfrm>
        </p:grpSpPr>
        <p:sp>
          <p:nvSpPr>
            <p:cNvPr id="24" name="Ovale 23">
              <a:extLst>
                <a:ext uri="{FF2B5EF4-FFF2-40B4-BE49-F238E27FC236}">
                  <a16:creationId xmlns:a16="http://schemas.microsoft.com/office/drawing/2014/main" id="{FDF43ABD-E479-3B89-3D40-9BFA58296EBB}"/>
                </a:ext>
              </a:extLst>
            </p:cNvPr>
            <p:cNvSpPr/>
            <p:nvPr/>
          </p:nvSpPr>
          <p:spPr>
            <a:xfrm>
              <a:off x="2897985" y="4"/>
              <a:ext cx="1747818" cy="1747818"/>
            </a:xfrm>
            <a:prstGeom prst="ellipse">
              <a:avLst/>
            </a:prstGeom>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sp>
        <p:sp>
          <p:nvSpPr>
            <p:cNvPr id="25" name="Ovale 4">
              <a:extLst>
                <a:ext uri="{FF2B5EF4-FFF2-40B4-BE49-F238E27FC236}">
                  <a16:creationId xmlns:a16="http://schemas.microsoft.com/office/drawing/2014/main" id="{1224AF50-2807-E1E0-F76C-1C01078B6AEB}"/>
                </a:ext>
              </a:extLst>
            </p:cNvPr>
            <p:cNvSpPr txBox="1"/>
            <p:nvPr/>
          </p:nvSpPr>
          <p:spPr>
            <a:xfrm>
              <a:off x="2953529" y="444212"/>
              <a:ext cx="1645966" cy="859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rtlCol="0" anchor="ctr" anchorCtr="0">
              <a:noAutofit/>
            </a:bodyPr>
            <a:lstStyle/>
            <a:p>
              <a:pPr lvl="0" algn="ctr"/>
              <a:r>
                <a:rPr lang="it-IT"/>
                <a:t>More </a:t>
              </a:r>
              <a:r>
                <a:rPr lang="it-IT" err="1"/>
                <a:t>likely</a:t>
              </a:r>
              <a:r>
                <a:rPr lang="it-IT"/>
                <a:t> to </a:t>
              </a:r>
              <a:r>
                <a:rPr lang="it-IT" err="1"/>
                <a:t>lack</a:t>
              </a:r>
              <a:r>
                <a:rPr lang="it-IT"/>
                <a:t> </a:t>
              </a:r>
              <a:r>
                <a:rPr lang="it-IT" err="1"/>
                <a:t>financial</a:t>
              </a:r>
              <a:r>
                <a:rPr lang="it-IT"/>
                <a:t> </a:t>
              </a:r>
              <a:r>
                <a:rPr lang="it-IT" err="1"/>
                <a:t>understanding</a:t>
              </a:r>
              <a:r>
                <a:rPr lang="it-IT"/>
                <a:t> (open a bank account,</a:t>
              </a:r>
            </a:p>
            <a:p>
              <a:pPr lvl="0" algn="ctr"/>
              <a:r>
                <a:rPr lang="it-IT" err="1"/>
                <a:t>pay</a:t>
              </a:r>
              <a:r>
                <a:rPr lang="it-IT"/>
                <a:t> </a:t>
              </a:r>
              <a:r>
                <a:rPr lang="it-IT" err="1"/>
                <a:t>household</a:t>
              </a:r>
              <a:r>
                <a:rPr lang="it-IT"/>
                <a:t> bills,</a:t>
              </a:r>
            </a:p>
            <a:p>
              <a:pPr lvl="0" algn="ctr"/>
              <a:r>
                <a:rPr lang="it-IT"/>
                <a:t>compare credit)</a:t>
              </a:r>
              <a:endParaRPr lang="it-IT" sz="2400"/>
            </a:p>
          </p:txBody>
        </p:sp>
      </p:grpSp>
      <p:grpSp>
        <p:nvGrpSpPr>
          <p:cNvPr id="26" name="Gruppo 25">
            <a:extLst>
              <a:ext uri="{FF2B5EF4-FFF2-40B4-BE49-F238E27FC236}">
                <a16:creationId xmlns:a16="http://schemas.microsoft.com/office/drawing/2014/main" id="{A2210037-C8B2-64FD-A23E-07874792E9D5}"/>
              </a:ext>
            </a:extLst>
          </p:cNvPr>
          <p:cNvGrpSpPr/>
          <p:nvPr/>
        </p:nvGrpSpPr>
        <p:grpSpPr>
          <a:xfrm>
            <a:off x="1487714" y="4293096"/>
            <a:ext cx="2717805" cy="1829170"/>
            <a:chOff x="2897985" y="4"/>
            <a:chExt cx="1747818" cy="1747818"/>
          </a:xfrm>
        </p:grpSpPr>
        <p:sp>
          <p:nvSpPr>
            <p:cNvPr id="27" name="Ovale 26">
              <a:extLst>
                <a:ext uri="{FF2B5EF4-FFF2-40B4-BE49-F238E27FC236}">
                  <a16:creationId xmlns:a16="http://schemas.microsoft.com/office/drawing/2014/main" id="{47DA1276-E3C6-0700-CB2E-FE554724227E}"/>
                </a:ext>
              </a:extLst>
            </p:cNvPr>
            <p:cNvSpPr/>
            <p:nvPr/>
          </p:nvSpPr>
          <p:spPr>
            <a:xfrm>
              <a:off x="2897985" y="4"/>
              <a:ext cx="1747818" cy="1747818"/>
            </a:xfrm>
            <a:prstGeom prst="ellipse">
              <a:avLst/>
            </a:prstGeom>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sp>
        <p:sp>
          <p:nvSpPr>
            <p:cNvPr id="28" name="Ovale 4">
              <a:extLst>
                <a:ext uri="{FF2B5EF4-FFF2-40B4-BE49-F238E27FC236}">
                  <a16:creationId xmlns:a16="http://schemas.microsoft.com/office/drawing/2014/main" id="{0673C025-F5C8-042D-C789-9759FC705368}"/>
                </a:ext>
              </a:extLst>
            </p:cNvPr>
            <p:cNvSpPr txBox="1"/>
            <p:nvPr/>
          </p:nvSpPr>
          <p:spPr>
            <a:xfrm>
              <a:off x="2953529" y="444212"/>
              <a:ext cx="1645966" cy="859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rtlCol="0" anchor="ctr" anchorCtr="0">
              <a:noAutofit/>
            </a:bodyPr>
            <a:lstStyle/>
            <a:p>
              <a:pPr lvl="0" algn="ctr">
                <a:buClr>
                  <a:srgbClr val="783F91"/>
                </a:buClr>
              </a:pPr>
              <a:r>
                <a:rPr lang="en-US" sz="2000"/>
                <a:t>More likely to be unable to deal with public offices, access emergency funds</a:t>
              </a:r>
              <a:endParaRPr lang="it-IT" sz="2000"/>
            </a:p>
          </p:txBody>
        </p:sp>
      </p:grpSp>
    </p:spTree>
    <p:extLst>
      <p:ext uri="{BB962C8B-B14F-4D97-AF65-F5344CB8AC3E}">
        <p14:creationId xmlns:p14="http://schemas.microsoft.com/office/powerpoint/2010/main" val="409841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260648"/>
            <a:ext cx="8568952" cy="648072"/>
          </a:xfrm>
        </p:spPr>
        <p:txBody>
          <a:bodyPr>
            <a:noAutofit/>
          </a:bodyPr>
          <a:lstStyle/>
          <a:p>
            <a:pPr algn="ctr">
              <a:lnSpc>
                <a:spcPct val="100000"/>
              </a:lnSpc>
            </a:pPr>
            <a:r>
              <a:rPr lang="en-US" sz="3400">
                <a:solidFill>
                  <a:srgbClr val="C00000"/>
                </a:solidFill>
                <a:latin typeface="Gill Sans MT" panose="020B0502020104020203" pitchFamily="34" charset="0"/>
              </a:rPr>
              <a:t>FinLit IN SCHOOLS</a:t>
            </a:r>
            <a:endParaRPr lang="it-IT" sz="3400">
              <a:solidFill>
                <a:srgbClr val="C00000"/>
              </a:solidFill>
              <a:latin typeface="Gill Sans MT" panose="020B0502020104020203" pitchFamily="34" charset="0"/>
            </a:endParaRPr>
          </a:p>
        </p:txBody>
      </p:sp>
      <p:sp>
        <p:nvSpPr>
          <p:cNvPr id="39" name="Segnaposto contenuto 2">
            <a:extLst>
              <a:ext uri="{FF2B5EF4-FFF2-40B4-BE49-F238E27FC236}">
                <a16:creationId xmlns:a16="http://schemas.microsoft.com/office/drawing/2014/main" id="{43E80735-4294-B671-7454-633C0C3B63CE}"/>
              </a:ext>
            </a:extLst>
          </p:cNvPr>
          <p:cNvSpPr>
            <a:spLocks noGrp="1"/>
          </p:cNvSpPr>
          <p:nvPr>
            <p:ph idx="1"/>
          </p:nvPr>
        </p:nvSpPr>
        <p:spPr>
          <a:xfrm>
            <a:off x="287524" y="1052736"/>
            <a:ext cx="8568952" cy="5040560"/>
          </a:xfrm>
          <a:solidFill>
            <a:schemeClr val="bg1"/>
          </a:solidFill>
        </p:spPr>
        <p:txBody>
          <a:bodyPr>
            <a:normAutofit fontScale="77500" lnSpcReduction="20000"/>
          </a:bodyPr>
          <a:lstStyle/>
          <a:p>
            <a:pPr algn="just">
              <a:lnSpc>
                <a:spcPct val="100000"/>
              </a:lnSpc>
              <a:spcBef>
                <a:spcPts val="0"/>
              </a:spcBef>
              <a:spcAft>
                <a:spcPts val="0"/>
              </a:spcAft>
              <a:buClr>
                <a:srgbClr val="783F91"/>
              </a:buClr>
              <a:buFont typeface="Arial" panose="020B0604020202020204" pitchFamily="34" charset="0"/>
              <a:buChar char="•"/>
            </a:pPr>
            <a:r>
              <a:rPr lang="en-US" sz="2800" spc="-50">
                <a:solidFill>
                  <a:srgbClr val="C00000"/>
                </a:solidFill>
                <a:latin typeface="Gill Sans MT" panose="020B0502020104020203" pitchFamily="34" charset="0"/>
                <a:ea typeface="+mj-ea"/>
                <a:cs typeface="+mj-cs"/>
              </a:rPr>
              <a:t> PISA survey</a:t>
            </a:r>
            <a:r>
              <a:rPr lang="en-US" sz="2600"/>
              <a:t>: </a:t>
            </a:r>
            <a:r>
              <a:rPr lang="en-US" sz="2600">
                <a:solidFill>
                  <a:srgbClr val="002B8A"/>
                </a:solidFill>
                <a:latin typeface="Garamond" panose="02020404030301010803" pitchFamily="18" charset="0"/>
              </a:rPr>
              <a:t>since 2012, OECD introduced a module to measure financial literacy among 15-year-old students (latest data: 2018)</a:t>
            </a:r>
          </a:p>
          <a:p>
            <a:pPr algn="just">
              <a:lnSpc>
                <a:spcPct val="100000"/>
              </a:lnSpc>
              <a:spcBef>
                <a:spcPts val="0"/>
              </a:spcBef>
              <a:spcAft>
                <a:spcPts val="0"/>
              </a:spcAft>
              <a:buClr>
                <a:srgbClr val="783F91"/>
              </a:buClr>
              <a:buFont typeface="Arial" panose="020B0604020202020204" pitchFamily="34" charset="0"/>
              <a:buChar char="•"/>
            </a:pPr>
            <a:endParaRPr lang="en-US" sz="2600">
              <a:solidFill>
                <a:srgbClr val="002B8A"/>
              </a:solidFill>
              <a:latin typeface="Garamond" panose="02020404030301010803" pitchFamily="18" charset="0"/>
            </a:endParaRPr>
          </a:p>
          <a:p>
            <a:pPr lvl="2" algn="just">
              <a:lnSpc>
                <a:spcPct val="100000"/>
              </a:lnSpc>
              <a:spcBef>
                <a:spcPts val="0"/>
              </a:spcBef>
              <a:spcAft>
                <a:spcPts val="0"/>
              </a:spcAft>
              <a:buClr>
                <a:srgbClr val="783F91"/>
              </a:buClr>
              <a:buFont typeface="Arial" panose="020B0604020202020204" pitchFamily="34" charset="0"/>
              <a:buChar char="•"/>
            </a:pPr>
            <a:r>
              <a:rPr lang="en-US" sz="2600">
                <a:solidFill>
                  <a:srgbClr val="002B8A"/>
                </a:solidFill>
                <a:latin typeface="Garamond" panose="02020404030301010803" pitchFamily="18" charset="0"/>
              </a:rPr>
              <a:t>around one in four students is unable to make simple “knowledgeable” decisions about everyday expenditure</a:t>
            </a:r>
          </a:p>
          <a:p>
            <a:pPr lvl="2" algn="just">
              <a:lnSpc>
                <a:spcPct val="100000"/>
              </a:lnSpc>
              <a:spcBef>
                <a:spcPts val="0"/>
              </a:spcBef>
              <a:spcAft>
                <a:spcPts val="0"/>
              </a:spcAft>
              <a:buClr>
                <a:srgbClr val="783F91"/>
              </a:buClr>
              <a:buFont typeface="Arial" panose="020B0604020202020204" pitchFamily="34" charset="0"/>
              <a:buChar char="•"/>
            </a:pPr>
            <a:r>
              <a:rPr lang="en-US" sz="2600">
                <a:solidFill>
                  <a:srgbClr val="002B8A"/>
                </a:solidFill>
                <a:latin typeface="Garamond" panose="02020404030301010803" pitchFamily="18" charset="0"/>
              </a:rPr>
              <a:t>boys scored higher than girls</a:t>
            </a:r>
          </a:p>
          <a:p>
            <a:pPr lvl="2" algn="just">
              <a:lnSpc>
                <a:spcPct val="100000"/>
              </a:lnSpc>
              <a:spcBef>
                <a:spcPts val="0"/>
              </a:spcBef>
              <a:spcAft>
                <a:spcPts val="0"/>
              </a:spcAft>
              <a:buClr>
                <a:srgbClr val="783F91"/>
              </a:buClr>
              <a:buFont typeface="Arial" panose="020B0604020202020204" pitchFamily="34" charset="0"/>
              <a:buChar char="•"/>
            </a:pPr>
            <a:r>
              <a:rPr lang="en-US" sz="2600">
                <a:solidFill>
                  <a:srgbClr val="002B8A"/>
                </a:solidFill>
                <a:latin typeface="Garamond" panose="02020404030301010803" pitchFamily="18" charset="0"/>
              </a:rPr>
              <a:t>more top-performing boys than top-performing girls (probably because of lower attendance to financial education programs and fewer experiences with digital financial transactions)</a:t>
            </a:r>
          </a:p>
          <a:p>
            <a:pPr lvl="2" algn="just">
              <a:lnSpc>
                <a:spcPct val="100000"/>
              </a:lnSpc>
              <a:spcBef>
                <a:spcPts val="0"/>
              </a:spcBef>
              <a:spcAft>
                <a:spcPts val="0"/>
              </a:spcAft>
              <a:buClr>
                <a:srgbClr val="783F91"/>
              </a:buClr>
              <a:buFont typeface="Calibri" panose="020F0502020204030204" pitchFamily="34" charset="0"/>
              <a:buChar char="−"/>
            </a:pPr>
            <a:endParaRPr lang="en-US" sz="2600"/>
          </a:p>
          <a:p>
            <a:pPr algn="just">
              <a:lnSpc>
                <a:spcPct val="100000"/>
              </a:lnSpc>
              <a:spcBef>
                <a:spcPts val="200"/>
              </a:spcBef>
              <a:buClr>
                <a:srgbClr val="783F91"/>
              </a:buClr>
              <a:buFont typeface="Arial" panose="020B0604020202020204" pitchFamily="34" charset="0"/>
              <a:buChar char="•"/>
            </a:pPr>
            <a:r>
              <a:rPr lang="en-US" sz="2600"/>
              <a:t> </a:t>
            </a:r>
            <a:r>
              <a:rPr lang="en-US" sz="2600">
                <a:latin typeface="Garamond" panose="02020404030301010803" pitchFamily="18" charset="0"/>
              </a:rPr>
              <a:t>The </a:t>
            </a:r>
            <a:r>
              <a:rPr lang="en-US" sz="3100">
                <a:solidFill>
                  <a:srgbClr val="C00000"/>
                </a:solidFill>
                <a:latin typeface="Garamond" panose="02020404030301010803" pitchFamily="18" charset="0"/>
              </a:rPr>
              <a:t>gender gap</a:t>
            </a:r>
            <a:r>
              <a:rPr lang="en-US" sz="2600">
                <a:solidFill>
                  <a:srgbClr val="C00000"/>
                </a:solidFill>
                <a:latin typeface="Garamond" panose="02020404030301010803" pitchFamily="18" charset="0"/>
              </a:rPr>
              <a:t> </a:t>
            </a:r>
            <a:r>
              <a:rPr lang="en-US" sz="2600">
                <a:solidFill>
                  <a:srgbClr val="002B8A"/>
                </a:solidFill>
                <a:latin typeface="Garamond" panose="02020404030301010803" pitchFamily="18" charset="0"/>
              </a:rPr>
              <a:t>is very relevant because it is likely to persist throughout life, contributing to women’s financial vulnerability as a group</a:t>
            </a:r>
            <a:endParaRPr lang="en-US" sz="2600">
              <a:latin typeface="Garamond" panose="02020404030301010803" pitchFamily="18" charset="0"/>
            </a:endParaRPr>
          </a:p>
          <a:p>
            <a:pPr algn="just">
              <a:lnSpc>
                <a:spcPct val="100000"/>
              </a:lnSpc>
              <a:spcBef>
                <a:spcPts val="200"/>
              </a:spcBef>
              <a:buClr>
                <a:srgbClr val="783F91"/>
              </a:buClr>
              <a:buFont typeface="Arial" panose="020B0604020202020204" pitchFamily="34" charset="0"/>
              <a:buChar char="•"/>
            </a:pPr>
            <a:endParaRPr lang="en-US" sz="2600">
              <a:latin typeface="Garamond" panose="02020404030301010803" pitchFamily="18" charset="0"/>
            </a:endParaRPr>
          </a:p>
          <a:p>
            <a:pPr algn="just">
              <a:lnSpc>
                <a:spcPct val="100000"/>
              </a:lnSpc>
              <a:spcBef>
                <a:spcPts val="0"/>
              </a:spcBef>
              <a:spcAft>
                <a:spcPts val="600"/>
              </a:spcAft>
              <a:buClr>
                <a:srgbClr val="783F91"/>
              </a:buClr>
              <a:buFont typeface="Arial" panose="020B0604020202020204" pitchFamily="34" charset="0"/>
              <a:buChar char="•"/>
            </a:pPr>
            <a:r>
              <a:rPr lang="en-US" sz="2400">
                <a:latin typeface="Garamond" panose="02020404030301010803" pitchFamily="18" charset="0"/>
              </a:rPr>
              <a:t> </a:t>
            </a:r>
            <a:r>
              <a:rPr lang="en-US" sz="3100">
                <a:solidFill>
                  <a:srgbClr val="C00000"/>
                </a:solidFill>
                <a:latin typeface="Garamond" panose="02020404030301010803" pitchFamily="18" charset="0"/>
              </a:rPr>
              <a:t>Basic financial education to children</a:t>
            </a:r>
            <a:r>
              <a:rPr lang="en-US" sz="2400">
                <a:solidFill>
                  <a:srgbClr val="C00000"/>
                </a:solidFill>
                <a:latin typeface="Garamond" panose="02020404030301010803" pitchFamily="18" charset="0"/>
              </a:rPr>
              <a:t> </a:t>
            </a:r>
            <a:r>
              <a:rPr lang="en-US" sz="2600">
                <a:solidFill>
                  <a:srgbClr val="002B8A"/>
                </a:solidFill>
                <a:latin typeface="Garamond" panose="02020404030301010803" pitchFamily="18" charset="0"/>
              </a:rPr>
              <a:t>helps them to acquire planning capabilities and to develop good financial behavior.</a:t>
            </a:r>
          </a:p>
          <a:p>
            <a:pPr algn="just">
              <a:lnSpc>
                <a:spcPct val="100000"/>
              </a:lnSpc>
              <a:spcBef>
                <a:spcPts val="0"/>
              </a:spcBef>
              <a:spcAft>
                <a:spcPts val="600"/>
              </a:spcAft>
              <a:buClr>
                <a:srgbClr val="783F91"/>
              </a:buClr>
              <a:buFont typeface="Arial" panose="020B0604020202020204" pitchFamily="34" charset="0"/>
              <a:buChar char="•"/>
            </a:pPr>
            <a:r>
              <a:rPr lang="en-US" sz="2400">
                <a:latin typeface="Garamond" panose="02020404030301010803" pitchFamily="18" charset="0"/>
              </a:rPr>
              <a:t> </a:t>
            </a:r>
            <a:r>
              <a:rPr lang="en-US" sz="3100">
                <a:solidFill>
                  <a:srgbClr val="C00000"/>
                </a:solidFill>
                <a:latin typeface="Garamond" panose="02020404030301010803" pitchFamily="18" charset="0"/>
              </a:rPr>
              <a:t>Good habits </a:t>
            </a:r>
            <a:r>
              <a:rPr lang="en-US" sz="2600">
                <a:solidFill>
                  <a:srgbClr val="002B8A"/>
                </a:solidFill>
                <a:latin typeface="Garamond" panose="02020404030301010803" pitchFamily="18" charset="0"/>
              </a:rPr>
              <a:t>may also come from practices, like opening children a bank account (OECD, 2014) or providing them with pocket money (Sansone et al., 2019) or from games (see ANGLE project)</a:t>
            </a:r>
          </a:p>
          <a:p>
            <a:pPr algn="just">
              <a:lnSpc>
                <a:spcPct val="100000"/>
              </a:lnSpc>
              <a:spcBef>
                <a:spcPts val="200"/>
              </a:spcBef>
              <a:buClr>
                <a:srgbClr val="CD853F"/>
              </a:buClr>
              <a:buFont typeface="Arial" panose="020B0604020202020204" pitchFamily="34" charset="0"/>
              <a:buChar char="•"/>
            </a:pPr>
            <a:endParaRPr lang="en-US" sz="2200"/>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14</a:t>
            </a:fld>
            <a:endParaRPr lang="it-IT" altLang="it-IT"/>
          </a:p>
        </p:txBody>
      </p:sp>
    </p:spTree>
    <p:extLst>
      <p:ext uri="{BB962C8B-B14F-4D97-AF65-F5344CB8AC3E}">
        <p14:creationId xmlns:p14="http://schemas.microsoft.com/office/powerpoint/2010/main" val="230555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9144000" cy="648072"/>
          </a:xfrm>
        </p:spPr>
        <p:txBody>
          <a:bodyPr>
            <a:noAutofit/>
          </a:bodyPr>
          <a:lstStyle/>
          <a:p>
            <a:pPr algn="ctr">
              <a:lnSpc>
                <a:spcPct val="100000"/>
              </a:lnSpc>
            </a:pPr>
            <a:r>
              <a:rPr lang="en-US" sz="2800">
                <a:solidFill>
                  <a:srgbClr val="783F91"/>
                </a:solidFill>
                <a:latin typeface="Garamond" panose="02020404030301010803" pitchFamily="18" charset="0"/>
              </a:rPr>
              <a:t>ADULTHOOD AND SAVING/INVESTMENT DECISIONS</a:t>
            </a:r>
            <a:endParaRPr lang="it-IT" sz="2800">
              <a:solidFill>
                <a:srgbClr val="783F91"/>
              </a:solidFill>
              <a:latin typeface="Garamond" panose="02020404030301010803" pitchFamily="18" charset="0"/>
            </a:endParaRPr>
          </a:p>
        </p:txBody>
      </p:sp>
      <p:sp>
        <p:nvSpPr>
          <p:cNvPr id="39" name="Segnaposto contenuto 2">
            <a:extLst>
              <a:ext uri="{FF2B5EF4-FFF2-40B4-BE49-F238E27FC236}">
                <a16:creationId xmlns:a16="http://schemas.microsoft.com/office/drawing/2014/main" id="{43E80735-4294-B671-7454-633C0C3B63CE}"/>
              </a:ext>
            </a:extLst>
          </p:cNvPr>
          <p:cNvSpPr>
            <a:spLocks noGrp="1"/>
          </p:cNvSpPr>
          <p:nvPr>
            <p:ph idx="1"/>
          </p:nvPr>
        </p:nvSpPr>
        <p:spPr>
          <a:xfrm>
            <a:off x="539552" y="1124744"/>
            <a:ext cx="7869811" cy="4968552"/>
          </a:xfrm>
          <a:solidFill>
            <a:schemeClr val="tx1"/>
          </a:solidFill>
        </p:spPr>
        <p:txBody>
          <a:bodyPr>
            <a:normAutofit lnSpcReduction="10000"/>
          </a:bodyPr>
          <a:lstStyle/>
          <a:p>
            <a:pPr indent="0" algn="just">
              <a:lnSpc>
                <a:spcPct val="100000"/>
              </a:lnSpc>
              <a:spcBef>
                <a:spcPts val="0"/>
              </a:spcBef>
              <a:spcAft>
                <a:spcPts val="600"/>
              </a:spcAft>
              <a:buClr>
                <a:srgbClr val="00B050"/>
              </a:buClr>
              <a:buFont typeface="Arial" panose="020B0604020202020204" pitchFamily="34" charset="0"/>
              <a:buChar char="•"/>
            </a:pPr>
            <a:r>
              <a:rPr lang="en-US" sz="2800" spc="-50">
                <a:solidFill>
                  <a:srgbClr val="C00000"/>
                </a:solidFill>
                <a:latin typeface="Gill Sans MT" panose="020B0502020104020203" pitchFamily="34" charset="0"/>
                <a:ea typeface="+mj-ea"/>
                <a:cs typeface="+mj-cs"/>
              </a:rPr>
              <a:t> </a:t>
            </a:r>
            <a:r>
              <a:rPr lang="en-US" sz="2400" spc="-50">
                <a:solidFill>
                  <a:srgbClr val="783F91"/>
                </a:solidFill>
                <a:latin typeface="Garamond" panose="02020404030301010803" pitchFamily="18" charset="0"/>
                <a:ea typeface="+mj-ea"/>
                <a:cs typeface="+mj-cs"/>
              </a:rPr>
              <a:t>Gender gap and lack of self-confidence</a:t>
            </a:r>
            <a:r>
              <a:rPr lang="en-US" sz="2800">
                <a:solidFill>
                  <a:schemeClr val="bg1"/>
                </a:solidFill>
                <a:latin typeface="Garamond" panose="02020404030301010803" pitchFamily="18" charset="0"/>
              </a:rPr>
              <a:t>: </a:t>
            </a:r>
            <a:r>
              <a:rPr lang="en-US">
                <a:solidFill>
                  <a:srgbClr val="002B8A"/>
                </a:solidFill>
                <a:latin typeface="Garamond" panose="02020404030301010803" pitchFamily="18" charset="0"/>
              </a:rPr>
              <a:t>women are less likely than men to answer correctly and more likely to indicate “do not know” as an answer; </a:t>
            </a:r>
            <a:endParaRPr lang="en-US">
              <a:solidFill>
                <a:schemeClr val="bg1"/>
              </a:solidFill>
              <a:latin typeface="Garamond" panose="02020404030301010803" pitchFamily="18" charset="0"/>
            </a:endParaRPr>
          </a:p>
          <a:p>
            <a:pPr indent="0" algn="just">
              <a:lnSpc>
                <a:spcPct val="100000"/>
              </a:lnSpc>
              <a:spcBef>
                <a:spcPts val="0"/>
              </a:spcBef>
              <a:spcAft>
                <a:spcPts val="1200"/>
              </a:spcAft>
              <a:buClr>
                <a:srgbClr val="00B050"/>
              </a:buClr>
              <a:buFont typeface="Arial" panose="020B0604020202020204" pitchFamily="34" charset="0"/>
              <a:buChar char="•"/>
            </a:pPr>
            <a:r>
              <a:rPr lang="en-US" sz="2400" spc="-50">
                <a:solidFill>
                  <a:srgbClr val="783F91"/>
                </a:solidFill>
                <a:latin typeface="Garamond" panose="02020404030301010803" pitchFamily="18" charset="0"/>
                <a:ea typeface="+mj-ea"/>
                <a:cs typeface="+mj-cs"/>
              </a:rPr>
              <a:t> Rent or buy a house</a:t>
            </a:r>
            <a:r>
              <a:rPr lang="en-US" sz="2600">
                <a:solidFill>
                  <a:schemeClr val="bg1"/>
                </a:solidFill>
                <a:latin typeface="Garamond" panose="02020404030301010803" pitchFamily="18" charset="0"/>
              </a:rPr>
              <a:t>: </a:t>
            </a:r>
            <a:r>
              <a:rPr lang="en-US">
                <a:solidFill>
                  <a:srgbClr val="002B8A"/>
                </a:solidFill>
                <a:latin typeface="Garamond" panose="02020404030301010803" pitchFamily="18" charset="0"/>
              </a:rPr>
              <a:t>nominal vs real  rate of interest</a:t>
            </a:r>
            <a:r>
              <a:rPr lang="en-US">
                <a:solidFill>
                  <a:schemeClr val="bg1"/>
                </a:solidFill>
                <a:latin typeface="Garamond" panose="02020404030301010803" pitchFamily="18" charset="0"/>
              </a:rPr>
              <a:t>; </a:t>
            </a:r>
            <a:r>
              <a:rPr lang="en-US">
                <a:solidFill>
                  <a:srgbClr val="002B8A"/>
                </a:solidFill>
                <a:latin typeface="Garamond" panose="02020404030301010803" pitchFamily="18" charset="0"/>
              </a:rPr>
              <a:t>compound interest (gross and net of expenses, fix or variable); basic notions of wealth (il)liquidity; mortgages, instalments.</a:t>
            </a:r>
          </a:p>
          <a:p>
            <a:pPr indent="0" algn="just">
              <a:lnSpc>
                <a:spcPct val="100000"/>
              </a:lnSpc>
              <a:spcBef>
                <a:spcPts val="0"/>
              </a:spcBef>
              <a:spcAft>
                <a:spcPts val="1200"/>
              </a:spcAft>
              <a:buClr>
                <a:srgbClr val="00B050"/>
              </a:buClr>
              <a:buFont typeface="Arial" panose="020B0604020202020204" pitchFamily="34" charset="0"/>
              <a:buChar char="•"/>
            </a:pPr>
            <a:r>
              <a:rPr lang="en-US" sz="2600">
                <a:solidFill>
                  <a:schemeClr val="bg1"/>
                </a:solidFill>
                <a:latin typeface="Garamond" panose="02020404030301010803" pitchFamily="18" charset="0"/>
              </a:rPr>
              <a:t> </a:t>
            </a:r>
            <a:r>
              <a:rPr lang="en-US" sz="2400" spc="-50">
                <a:solidFill>
                  <a:srgbClr val="783F91"/>
                </a:solidFill>
                <a:latin typeface="Garamond" panose="02020404030301010803" pitchFamily="18" charset="0"/>
                <a:ea typeface="+mj-ea"/>
                <a:cs typeface="+mj-cs"/>
              </a:rPr>
              <a:t>Portfolio decisions</a:t>
            </a:r>
            <a:r>
              <a:rPr lang="en-US" sz="2400">
                <a:solidFill>
                  <a:schemeClr val="bg1"/>
                </a:solidFill>
                <a:latin typeface="Garamond" panose="02020404030301010803" pitchFamily="18" charset="0"/>
              </a:rPr>
              <a:t>:</a:t>
            </a:r>
            <a:r>
              <a:rPr lang="en-US" sz="2600">
                <a:solidFill>
                  <a:schemeClr val="bg1"/>
                </a:solidFill>
                <a:latin typeface="Garamond" panose="02020404030301010803" pitchFamily="18" charset="0"/>
              </a:rPr>
              <a:t> </a:t>
            </a:r>
            <a:r>
              <a:rPr lang="en-US">
                <a:solidFill>
                  <a:srgbClr val="002B8A"/>
                </a:solidFill>
                <a:latin typeface="Garamond" panose="02020404030301010803" pitchFamily="18" charset="0"/>
              </a:rPr>
              <a:t>financial literacy positively associated to investments  in the stock market and to benefits from the equity premium</a:t>
            </a:r>
          </a:p>
          <a:p>
            <a:pPr indent="0" algn="just">
              <a:lnSpc>
                <a:spcPct val="100000"/>
              </a:lnSpc>
              <a:spcBef>
                <a:spcPts val="0"/>
              </a:spcBef>
              <a:spcAft>
                <a:spcPts val="1200"/>
              </a:spcAft>
              <a:buClr>
                <a:srgbClr val="00B050"/>
              </a:buClr>
              <a:buFont typeface="Arial" panose="020B0604020202020204" pitchFamily="34" charset="0"/>
              <a:buChar char="•"/>
            </a:pPr>
            <a:r>
              <a:rPr lang="en-US" sz="2600">
                <a:solidFill>
                  <a:schemeClr val="bg1"/>
                </a:solidFill>
                <a:latin typeface="Garamond" panose="02020404030301010803" pitchFamily="18" charset="0"/>
              </a:rPr>
              <a:t> </a:t>
            </a:r>
            <a:r>
              <a:rPr lang="en-US" sz="2400" spc="-50">
                <a:solidFill>
                  <a:srgbClr val="783F91"/>
                </a:solidFill>
                <a:latin typeface="Garamond" panose="02020404030301010803" pitchFamily="18" charset="0"/>
                <a:ea typeface="+mj-ea"/>
                <a:cs typeface="+mj-cs"/>
              </a:rPr>
              <a:t>Debt management</a:t>
            </a:r>
            <a:r>
              <a:rPr lang="en-US" sz="2400">
                <a:solidFill>
                  <a:schemeClr val="bg1"/>
                </a:solidFill>
                <a:latin typeface="Garamond" panose="02020404030301010803" pitchFamily="18" charset="0"/>
              </a:rPr>
              <a:t>: </a:t>
            </a:r>
            <a:r>
              <a:rPr lang="en-US">
                <a:solidFill>
                  <a:srgbClr val="002B8A"/>
                </a:solidFill>
                <a:latin typeface="Garamond" panose="02020404030301010803" pitchFamily="18" charset="0"/>
              </a:rPr>
              <a:t>lower literate people tend to use credit cards in expensive ways and to borrow at higher rates; to use nonorthodox or illegal  financial services such as payday loans/pawnshops; to be less familiar with insurance and express a lower demand for its products (particularly life insurance); </a:t>
            </a:r>
          </a:p>
          <a:p>
            <a:pPr indent="0" algn="just">
              <a:lnSpc>
                <a:spcPct val="100000"/>
              </a:lnSpc>
              <a:spcBef>
                <a:spcPts val="0"/>
              </a:spcBef>
              <a:spcAft>
                <a:spcPts val="600"/>
              </a:spcAft>
              <a:buClr>
                <a:srgbClr val="00B050"/>
              </a:buClr>
              <a:buFont typeface="Arial" panose="020B0604020202020204" pitchFamily="34" charset="0"/>
              <a:buChar char="•"/>
            </a:pPr>
            <a:r>
              <a:rPr lang="en-US" sz="2600">
                <a:solidFill>
                  <a:schemeClr val="bg1"/>
                </a:solidFill>
                <a:latin typeface="Garamond" panose="02020404030301010803" pitchFamily="18" charset="0"/>
              </a:rPr>
              <a:t> </a:t>
            </a:r>
            <a:endParaRPr lang="en-US" sz="2200"/>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15</a:t>
            </a:fld>
            <a:endParaRPr lang="it-IT" altLang="it-IT"/>
          </a:p>
        </p:txBody>
      </p:sp>
    </p:spTree>
    <p:extLst>
      <p:ext uri="{BB962C8B-B14F-4D97-AF65-F5344CB8AC3E}">
        <p14:creationId xmlns:p14="http://schemas.microsoft.com/office/powerpoint/2010/main" val="50049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260648"/>
            <a:ext cx="8568952" cy="648072"/>
          </a:xfrm>
        </p:spPr>
        <p:txBody>
          <a:bodyPr>
            <a:noAutofit/>
          </a:bodyPr>
          <a:lstStyle/>
          <a:p>
            <a:pPr algn="ctr">
              <a:lnSpc>
                <a:spcPct val="100000"/>
              </a:lnSpc>
            </a:pPr>
            <a:r>
              <a:rPr lang="en-US" sz="3200">
                <a:solidFill>
                  <a:schemeClr val="accent2"/>
                </a:solidFill>
                <a:latin typeface="Gill Sans MT" panose="020B0502020104020203" pitchFamily="34" charset="0"/>
              </a:rPr>
              <a:t>THE OLD AND RETIREMENT OUTCOMES</a:t>
            </a:r>
            <a:endParaRPr lang="it-IT" sz="3200">
              <a:solidFill>
                <a:schemeClr val="accent2"/>
              </a:solidFill>
              <a:latin typeface="Gill Sans MT" panose="020B0502020104020203" pitchFamily="34" charset="0"/>
            </a:endParaRPr>
          </a:p>
        </p:txBody>
      </p:sp>
      <p:sp>
        <p:nvSpPr>
          <p:cNvPr id="39" name="Segnaposto contenuto 2">
            <a:extLst>
              <a:ext uri="{FF2B5EF4-FFF2-40B4-BE49-F238E27FC236}">
                <a16:creationId xmlns:a16="http://schemas.microsoft.com/office/drawing/2014/main" id="{43E80735-4294-B671-7454-633C0C3B63CE}"/>
              </a:ext>
            </a:extLst>
          </p:cNvPr>
          <p:cNvSpPr>
            <a:spLocks noGrp="1"/>
          </p:cNvSpPr>
          <p:nvPr>
            <p:ph idx="1"/>
          </p:nvPr>
        </p:nvSpPr>
        <p:spPr>
          <a:xfrm>
            <a:off x="287524" y="1052736"/>
            <a:ext cx="8316924" cy="5256584"/>
          </a:xfrm>
          <a:solidFill>
            <a:schemeClr val="bg1"/>
          </a:solidFill>
        </p:spPr>
        <p:txBody>
          <a:bodyPr>
            <a:normAutofit fontScale="62500" lnSpcReduction="20000"/>
          </a:bodyPr>
          <a:lstStyle/>
          <a:p>
            <a:pPr algn="just">
              <a:lnSpc>
                <a:spcPct val="120000"/>
              </a:lnSpc>
              <a:spcBef>
                <a:spcPts val="0"/>
              </a:spcBef>
              <a:spcAft>
                <a:spcPts val="600"/>
              </a:spcAft>
              <a:buClr>
                <a:srgbClr val="C00000"/>
              </a:buClr>
              <a:buFont typeface="Arial" panose="020B0604020202020204" pitchFamily="34" charset="0"/>
              <a:buChar char="•"/>
            </a:pPr>
            <a:r>
              <a:rPr lang="en-US" sz="2800" spc="-50">
                <a:solidFill>
                  <a:srgbClr val="C00000"/>
                </a:solidFill>
                <a:latin typeface="Gill Sans MT" panose="020B0502020104020203" pitchFamily="34" charset="0"/>
                <a:ea typeface="+mj-ea"/>
                <a:cs typeface="+mj-cs"/>
              </a:rPr>
              <a:t> </a:t>
            </a:r>
            <a:r>
              <a:rPr lang="en-US" sz="3200" spc="-50">
                <a:solidFill>
                  <a:srgbClr val="00B050"/>
                </a:solidFill>
                <a:latin typeface="Garamond" panose="02020404030301010803" pitchFamily="18" charset="0"/>
                <a:ea typeface="+mj-ea"/>
                <a:cs typeface="+mj-cs"/>
              </a:rPr>
              <a:t>State intervention</a:t>
            </a:r>
            <a:r>
              <a:rPr lang="en-US" sz="2600">
                <a:solidFill>
                  <a:schemeClr val="tx1"/>
                </a:solidFill>
                <a:latin typeface="Garamond" panose="02020404030301010803" pitchFamily="18" charset="0"/>
              </a:rPr>
              <a:t>: </a:t>
            </a:r>
            <a:r>
              <a:rPr lang="en-US" sz="2900">
                <a:solidFill>
                  <a:srgbClr val="002B8A"/>
                </a:solidFill>
                <a:latin typeface="Garamond" panose="02020404030301010803" pitchFamily="18" charset="0"/>
              </a:rPr>
              <a:t>making retirement saving compulsory and also by directly running the pension system</a:t>
            </a:r>
          </a:p>
          <a:p>
            <a:pPr marL="0" indent="0" algn="just">
              <a:lnSpc>
                <a:spcPct val="120000"/>
              </a:lnSpc>
              <a:spcBef>
                <a:spcPts val="0"/>
              </a:spcBef>
              <a:spcAft>
                <a:spcPts val="600"/>
              </a:spcAft>
              <a:buClr>
                <a:srgbClr val="C00000"/>
              </a:buClr>
              <a:buNone/>
            </a:pPr>
            <a:r>
              <a:rPr lang="en-US" sz="2600">
                <a:solidFill>
                  <a:schemeClr val="tx1"/>
                </a:solidFill>
                <a:latin typeface="Garamond" panose="02020404030301010803" pitchFamily="18" charset="0"/>
              </a:rPr>
              <a:t> </a:t>
            </a:r>
            <a:r>
              <a:rPr lang="en-US" sz="2600" b="1" u="sng">
                <a:solidFill>
                  <a:schemeClr val="tx1"/>
                </a:solidFill>
                <a:latin typeface="Garamond" panose="02020404030301010803" pitchFamily="18" charset="0"/>
              </a:rPr>
              <a:t>BUT</a:t>
            </a:r>
            <a:r>
              <a:rPr lang="en-US" sz="2600">
                <a:solidFill>
                  <a:schemeClr val="tx1"/>
                </a:solidFill>
                <a:latin typeface="Garamond" panose="02020404030301010803" pitchFamily="18" charset="0"/>
              </a:rPr>
              <a:t> </a:t>
            </a:r>
            <a:r>
              <a:rPr lang="en-US" sz="3200">
                <a:solidFill>
                  <a:srgbClr val="002B8A"/>
                </a:solidFill>
                <a:latin typeface="Garamond" panose="02020404030301010803" pitchFamily="18" charset="0"/>
              </a:rPr>
              <a:t>public pensions may be insufficient to maintain the previous standard of living</a:t>
            </a:r>
            <a:endParaRPr lang="en-US" sz="3200">
              <a:solidFill>
                <a:schemeClr val="tx1"/>
              </a:solidFill>
              <a:latin typeface="Garamond" panose="02020404030301010803" pitchFamily="18" charset="0"/>
            </a:endParaRPr>
          </a:p>
          <a:p>
            <a:pPr marL="0" indent="0" algn="just">
              <a:lnSpc>
                <a:spcPct val="120000"/>
              </a:lnSpc>
              <a:spcBef>
                <a:spcPts val="0"/>
              </a:spcBef>
              <a:spcAft>
                <a:spcPts val="600"/>
              </a:spcAft>
              <a:buClr>
                <a:srgbClr val="C00000"/>
              </a:buClr>
              <a:buNone/>
            </a:pPr>
            <a:r>
              <a:rPr lang="en-US" sz="3400">
                <a:solidFill>
                  <a:srgbClr val="00B050"/>
                </a:solidFill>
                <a:latin typeface="Garamond" panose="02020404030301010803" pitchFamily="18" charset="0"/>
              </a:rPr>
              <a:t>Private pension schemes</a:t>
            </a:r>
            <a:r>
              <a:rPr lang="en-US" sz="2600">
                <a:solidFill>
                  <a:srgbClr val="00B050"/>
                </a:solidFill>
                <a:latin typeface="Garamond" panose="02020404030301010803" pitchFamily="18" charset="0"/>
              </a:rPr>
              <a:t> </a:t>
            </a:r>
            <a:r>
              <a:rPr lang="en-US" sz="3200">
                <a:solidFill>
                  <a:schemeClr val="tx1"/>
                </a:solidFill>
                <a:latin typeface="Garamond" panose="02020404030301010803" pitchFamily="18" charset="0"/>
              </a:rPr>
              <a:t>imply</a:t>
            </a:r>
            <a:r>
              <a:rPr lang="en-US" sz="3200">
                <a:solidFill>
                  <a:schemeClr val="accent2"/>
                </a:solidFill>
                <a:latin typeface="Garamond" panose="02020404030301010803" pitchFamily="18" charset="0"/>
              </a:rPr>
              <a:t> </a:t>
            </a:r>
            <a:r>
              <a:rPr lang="en-US" sz="3200">
                <a:solidFill>
                  <a:schemeClr val="tx1"/>
                </a:solidFill>
                <a:latin typeface="Garamond" panose="02020404030301010803" pitchFamily="18" charset="0"/>
              </a:rPr>
              <a:t>more decisions:</a:t>
            </a:r>
          </a:p>
          <a:p>
            <a:pPr lvl="4" algn="just">
              <a:lnSpc>
                <a:spcPct val="120000"/>
              </a:lnSpc>
              <a:spcBef>
                <a:spcPts val="0"/>
              </a:spcBef>
              <a:spcAft>
                <a:spcPts val="300"/>
              </a:spcAft>
              <a:buClr>
                <a:srgbClr val="C00000"/>
              </a:buClr>
              <a:buFont typeface="Arial" panose="020B0604020202020204" pitchFamily="34" charset="0"/>
              <a:buChar char="•"/>
            </a:pPr>
            <a:r>
              <a:rPr lang="en-US" sz="3200">
                <a:solidFill>
                  <a:srgbClr val="002B8A"/>
                </a:solidFill>
                <a:latin typeface="Garamond" panose="02020404030301010803" pitchFamily="18" charset="0"/>
              </a:rPr>
              <a:t>enrollment, normally voluntary</a:t>
            </a:r>
          </a:p>
          <a:p>
            <a:pPr lvl="4" algn="just">
              <a:lnSpc>
                <a:spcPct val="120000"/>
              </a:lnSpc>
              <a:spcBef>
                <a:spcPts val="0"/>
              </a:spcBef>
              <a:spcAft>
                <a:spcPts val="300"/>
              </a:spcAft>
              <a:buClr>
                <a:srgbClr val="C00000"/>
              </a:buClr>
              <a:buFont typeface="Arial" panose="020B0604020202020204" pitchFamily="34" charset="0"/>
              <a:buChar char="•"/>
            </a:pPr>
            <a:r>
              <a:rPr lang="en-US" sz="3200">
                <a:solidFill>
                  <a:srgbClr val="002B8A"/>
                </a:solidFill>
                <a:latin typeface="Garamond" panose="02020404030301010803" pitchFamily="18" charset="0"/>
              </a:rPr>
              <a:t>how much to contribute</a:t>
            </a:r>
          </a:p>
          <a:p>
            <a:pPr lvl="4" algn="just">
              <a:lnSpc>
                <a:spcPct val="120000"/>
              </a:lnSpc>
              <a:spcBef>
                <a:spcPts val="0"/>
              </a:spcBef>
              <a:spcAft>
                <a:spcPts val="300"/>
              </a:spcAft>
              <a:buClr>
                <a:srgbClr val="C00000"/>
              </a:buClr>
              <a:buFont typeface="Arial" panose="020B0604020202020204" pitchFamily="34" charset="0"/>
              <a:buChar char="•"/>
            </a:pPr>
            <a:r>
              <a:rPr lang="en-US" sz="3200">
                <a:solidFill>
                  <a:srgbClr val="002B8A"/>
                </a:solidFill>
                <a:latin typeface="Garamond" panose="02020404030301010803" pitchFamily="18" charset="0"/>
              </a:rPr>
              <a:t>whether to borrow from retirement funds and, if so, when and how much to repay</a:t>
            </a:r>
          </a:p>
          <a:p>
            <a:pPr lvl="4" algn="just">
              <a:lnSpc>
                <a:spcPct val="120000"/>
              </a:lnSpc>
              <a:spcBef>
                <a:spcPts val="0"/>
              </a:spcBef>
              <a:spcAft>
                <a:spcPts val="300"/>
              </a:spcAft>
              <a:buClr>
                <a:srgbClr val="C00000"/>
              </a:buClr>
              <a:buFont typeface="Arial" panose="020B0604020202020204" pitchFamily="34" charset="0"/>
              <a:buChar char="•"/>
            </a:pPr>
            <a:r>
              <a:rPr lang="en-US" sz="3200">
                <a:solidFill>
                  <a:srgbClr val="002B8A"/>
                </a:solidFill>
                <a:latin typeface="Garamond" panose="02020404030301010803" pitchFamily="18" charset="0"/>
              </a:rPr>
              <a:t>portfolio choice and its changes as retirement approaches</a:t>
            </a:r>
          </a:p>
          <a:p>
            <a:pPr lvl="4" algn="just">
              <a:lnSpc>
                <a:spcPct val="120000"/>
              </a:lnSpc>
              <a:spcBef>
                <a:spcPts val="0"/>
              </a:spcBef>
              <a:spcAft>
                <a:spcPts val="300"/>
              </a:spcAft>
              <a:buClr>
                <a:srgbClr val="C00000"/>
              </a:buClr>
              <a:buFont typeface="Arial" panose="020B0604020202020204" pitchFamily="34" charset="0"/>
              <a:buChar char="•"/>
            </a:pPr>
            <a:r>
              <a:rPr lang="en-US" sz="3200">
                <a:solidFill>
                  <a:srgbClr val="002B8A"/>
                </a:solidFill>
                <a:latin typeface="Garamond" panose="02020404030301010803" pitchFamily="18" charset="0"/>
              </a:rPr>
              <a:t>age of retirement</a:t>
            </a:r>
          </a:p>
          <a:p>
            <a:pPr lvl="4" algn="just">
              <a:lnSpc>
                <a:spcPct val="120000"/>
              </a:lnSpc>
              <a:spcBef>
                <a:spcPts val="0"/>
              </a:spcBef>
              <a:spcAft>
                <a:spcPts val="300"/>
              </a:spcAft>
              <a:buClr>
                <a:srgbClr val="C00000"/>
              </a:buClr>
              <a:buFont typeface="Arial" panose="020B0604020202020204" pitchFamily="34" charset="0"/>
              <a:buChar char="•"/>
            </a:pPr>
            <a:r>
              <a:rPr lang="en-US" sz="3200">
                <a:solidFill>
                  <a:srgbClr val="002B8A"/>
                </a:solidFill>
                <a:latin typeface="Garamond" panose="02020404030301010803" pitchFamily="18" charset="0"/>
              </a:rPr>
              <a:t>characteristics of the ensuing annuity (i.e. a survivor pension and/or an indexation mechanism)</a:t>
            </a:r>
          </a:p>
          <a:p>
            <a:pPr marL="749808" lvl="4" indent="0" algn="just">
              <a:lnSpc>
                <a:spcPct val="120000"/>
              </a:lnSpc>
              <a:spcBef>
                <a:spcPts val="0"/>
              </a:spcBef>
              <a:spcAft>
                <a:spcPts val="300"/>
              </a:spcAft>
              <a:buClr>
                <a:srgbClr val="C00000"/>
              </a:buClr>
              <a:buNone/>
            </a:pPr>
            <a:endParaRPr lang="en-US" sz="2600">
              <a:solidFill>
                <a:schemeClr val="tx1"/>
              </a:solidFill>
              <a:latin typeface="Garamond" panose="02020404030301010803" pitchFamily="18" charset="0"/>
            </a:endParaRPr>
          </a:p>
          <a:p>
            <a:pPr algn="just">
              <a:lnSpc>
                <a:spcPct val="120000"/>
              </a:lnSpc>
              <a:spcBef>
                <a:spcPts val="0"/>
              </a:spcBef>
              <a:spcAft>
                <a:spcPts val="600"/>
              </a:spcAft>
              <a:buClr>
                <a:srgbClr val="C00000"/>
              </a:buClr>
              <a:buFont typeface="Arial" panose="020B0604020202020204" pitchFamily="34" charset="0"/>
              <a:buChar char="•"/>
            </a:pPr>
            <a:r>
              <a:rPr lang="en-US" sz="2600">
                <a:solidFill>
                  <a:schemeClr val="tx1"/>
                </a:solidFill>
                <a:latin typeface="Garamond" panose="02020404030301010803" pitchFamily="18" charset="0"/>
              </a:rPr>
              <a:t> </a:t>
            </a:r>
            <a:r>
              <a:rPr lang="en-US" sz="2900">
                <a:solidFill>
                  <a:schemeClr val="tx1"/>
                </a:solidFill>
                <a:latin typeface="Garamond" panose="02020404030301010803" pitchFamily="18" charset="0"/>
              </a:rPr>
              <a:t>Being able to develop and implement </a:t>
            </a:r>
            <a:r>
              <a:rPr lang="en-US" sz="2900">
                <a:solidFill>
                  <a:schemeClr val="accent2"/>
                </a:solidFill>
                <a:latin typeface="Garamond" panose="02020404030301010803" pitchFamily="18" charset="0"/>
              </a:rPr>
              <a:t>retirement plans </a:t>
            </a:r>
            <a:r>
              <a:rPr lang="en-US" sz="2900">
                <a:solidFill>
                  <a:schemeClr val="tx1"/>
                </a:solidFill>
                <a:latin typeface="Garamond" panose="02020404030301010803" pitchFamily="18" charset="0"/>
              </a:rPr>
              <a:t>is key to retirement security</a:t>
            </a:r>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16</a:t>
            </a:fld>
            <a:endParaRPr lang="it-IT" altLang="it-IT"/>
          </a:p>
        </p:txBody>
      </p:sp>
    </p:spTree>
    <p:extLst>
      <p:ext uri="{BB962C8B-B14F-4D97-AF65-F5344CB8AC3E}">
        <p14:creationId xmlns:p14="http://schemas.microsoft.com/office/powerpoint/2010/main" val="236942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4033" y="33089"/>
            <a:ext cx="8568952" cy="648072"/>
          </a:xfrm>
        </p:spPr>
        <p:txBody>
          <a:bodyPr>
            <a:noAutofit/>
          </a:bodyPr>
          <a:lstStyle/>
          <a:p>
            <a:pPr algn="ctr">
              <a:lnSpc>
                <a:spcPct val="100000"/>
              </a:lnSpc>
            </a:pPr>
            <a:r>
              <a:rPr lang="en-US" sz="3200">
                <a:solidFill>
                  <a:schemeClr val="accent2"/>
                </a:solidFill>
                <a:latin typeface="Gill Sans MT" panose="020B0502020104020203" pitchFamily="34" charset="0"/>
              </a:rPr>
              <a:t>WEALTH AT RETIREMENT</a:t>
            </a:r>
            <a:endParaRPr lang="it-IT" sz="3200">
              <a:solidFill>
                <a:schemeClr val="accent2"/>
              </a:solidFill>
              <a:latin typeface="Gill Sans MT" panose="020B0502020104020203" pitchFamily="34" charset="0"/>
            </a:endParaRPr>
          </a:p>
        </p:txBody>
      </p:sp>
      <p:sp>
        <p:nvSpPr>
          <p:cNvPr id="39" name="Segnaposto contenuto 2">
            <a:extLst>
              <a:ext uri="{FF2B5EF4-FFF2-40B4-BE49-F238E27FC236}">
                <a16:creationId xmlns:a16="http://schemas.microsoft.com/office/drawing/2014/main" id="{43E80735-4294-B671-7454-633C0C3B63CE}"/>
              </a:ext>
            </a:extLst>
          </p:cNvPr>
          <p:cNvSpPr>
            <a:spLocks noGrp="1"/>
          </p:cNvSpPr>
          <p:nvPr>
            <p:ph idx="1"/>
          </p:nvPr>
        </p:nvSpPr>
        <p:spPr>
          <a:xfrm>
            <a:off x="179512" y="800708"/>
            <a:ext cx="8784976" cy="5364596"/>
          </a:xfrm>
          <a:solidFill>
            <a:schemeClr val="bg1"/>
          </a:solidFill>
        </p:spPr>
        <p:txBody>
          <a:bodyPr>
            <a:noAutofit/>
          </a:bodyPr>
          <a:lstStyle/>
          <a:p>
            <a:pPr algn="just">
              <a:lnSpc>
                <a:spcPct val="100000"/>
              </a:lnSpc>
              <a:spcBef>
                <a:spcPts val="0"/>
              </a:spcBef>
              <a:spcAft>
                <a:spcPts val="600"/>
              </a:spcAft>
              <a:buClr>
                <a:srgbClr val="C00000"/>
              </a:buClr>
              <a:buFont typeface="Arial" panose="020B0604020202020204" pitchFamily="34" charset="0"/>
              <a:buChar char="•"/>
            </a:pPr>
            <a:r>
              <a:rPr lang="en-US">
                <a:solidFill>
                  <a:schemeClr val="tx1"/>
                </a:solidFill>
              </a:rPr>
              <a:t> </a:t>
            </a:r>
            <a:r>
              <a:rPr lang="en-US">
                <a:solidFill>
                  <a:schemeClr val="tx1"/>
                </a:solidFill>
                <a:latin typeface="Garamond" panose="02020404030301010803" pitchFamily="18" charset="0"/>
              </a:rPr>
              <a:t>30-40% of </a:t>
            </a:r>
            <a:r>
              <a:rPr lang="en-US" sz="2400">
                <a:solidFill>
                  <a:schemeClr val="accent2"/>
                </a:solidFill>
                <a:latin typeface="Garamond" panose="02020404030301010803" pitchFamily="18" charset="0"/>
              </a:rPr>
              <a:t>wealth inequality </a:t>
            </a:r>
            <a:r>
              <a:rPr lang="en-US">
                <a:solidFill>
                  <a:srgbClr val="002B8A"/>
                </a:solidFill>
                <a:latin typeface="Garamond" panose="02020404030301010803" pitchFamily="18" charset="0"/>
              </a:rPr>
              <a:t>at retirement can be explained by financial knowledge (Lusardi 2017)</a:t>
            </a:r>
          </a:p>
          <a:p>
            <a:pPr lvl="2" algn="just">
              <a:lnSpc>
                <a:spcPct val="100000"/>
              </a:lnSpc>
              <a:spcBef>
                <a:spcPts val="0"/>
              </a:spcBef>
              <a:spcAft>
                <a:spcPts val="600"/>
              </a:spcAft>
              <a:buClr>
                <a:srgbClr val="C00000"/>
              </a:buClr>
              <a:buFont typeface="Arial" panose="020B0604020202020204" pitchFamily="34" charset="0"/>
              <a:buChar char="•"/>
            </a:pPr>
            <a:r>
              <a:rPr lang="en-US" sz="2000">
                <a:solidFill>
                  <a:srgbClr val="002B8A"/>
                </a:solidFill>
                <a:latin typeface="Garamond" panose="02020404030301010803" pitchFamily="18" charset="0"/>
              </a:rPr>
              <a:t>In the U.S., the most financially savvy are more likely to participate in and contribute the most to their saving plan (Clark et al., 2017)</a:t>
            </a:r>
          </a:p>
          <a:p>
            <a:pPr lvl="2" algn="just">
              <a:lnSpc>
                <a:spcPct val="100000"/>
              </a:lnSpc>
              <a:spcBef>
                <a:spcPts val="0"/>
              </a:spcBef>
              <a:spcAft>
                <a:spcPts val="600"/>
              </a:spcAft>
              <a:buClr>
                <a:srgbClr val="C00000"/>
              </a:buClr>
              <a:buFont typeface="Arial" panose="020B0604020202020204" pitchFamily="34" charset="0"/>
              <a:buChar char="•"/>
            </a:pPr>
            <a:r>
              <a:rPr lang="en-US" sz="2000">
                <a:solidFill>
                  <a:srgbClr val="002B8A"/>
                </a:solidFill>
                <a:latin typeface="Garamond" panose="02020404030301010803" pitchFamily="18" charset="0"/>
              </a:rPr>
              <a:t>U-shaped relationship between age and the quality of decision-making in several financial areas (Agarwal et al., 2019)</a:t>
            </a:r>
          </a:p>
          <a:p>
            <a:pPr lvl="2" algn="just">
              <a:lnSpc>
                <a:spcPct val="100000"/>
              </a:lnSpc>
              <a:spcBef>
                <a:spcPts val="0"/>
              </a:spcBef>
              <a:spcAft>
                <a:spcPts val="600"/>
              </a:spcAft>
              <a:buClr>
                <a:srgbClr val="C00000"/>
              </a:buClr>
              <a:buFont typeface="Arial" panose="020B0604020202020204" pitchFamily="34" charset="0"/>
              <a:buChar char="•"/>
            </a:pPr>
            <a:r>
              <a:rPr lang="en-US" sz="2000">
                <a:solidFill>
                  <a:srgbClr val="002B8A"/>
                </a:solidFill>
                <a:latin typeface="Garamond" panose="02020404030301010803" pitchFamily="18" charset="0"/>
              </a:rPr>
              <a:t>In Italy, financial literate are more likely to save for retirement and to save through a private pension plan (</a:t>
            </a:r>
            <a:r>
              <a:rPr lang="en-US" sz="2000" err="1">
                <a:solidFill>
                  <a:srgbClr val="002B8A"/>
                </a:solidFill>
                <a:latin typeface="Garamond" panose="02020404030301010803" pitchFamily="18" charset="0"/>
              </a:rPr>
              <a:t>Fornero</a:t>
            </a:r>
            <a:r>
              <a:rPr lang="en-US" sz="2000">
                <a:solidFill>
                  <a:srgbClr val="002B8A"/>
                </a:solidFill>
                <a:latin typeface="Garamond" panose="02020404030301010803" pitchFamily="18" charset="0"/>
              </a:rPr>
              <a:t> &amp; </a:t>
            </a:r>
            <a:r>
              <a:rPr lang="en-US" sz="2000" err="1">
                <a:solidFill>
                  <a:srgbClr val="002B8A"/>
                </a:solidFill>
                <a:latin typeface="Garamond" panose="02020404030301010803" pitchFamily="18" charset="0"/>
              </a:rPr>
              <a:t>Monticone</a:t>
            </a:r>
            <a:r>
              <a:rPr lang="en-US" sz="2000">
                <a:solidFill>
                  <a:srgbClr val="002B8A"/>
                </a:solidFill>
                <a:latin typeface="Garamond" panose="02020404030301010803" pitchFamily="18" charset="0"/>
              </a:rPr>
              <a:t>, 2011)</a:t>
            </a:r>
          </a:p>
          <a:p>
            <a:pPr marL="0" indent="0" algn="just">
              <a:lnSpc>
                <a:spcPct val="100000"/>
              </a:lnSpc>
              <a:spcBef>
                <a:spcPts val="0"/>
              </a:spcBef>
              <a:spcAft>
                <a:spcPts val="600"/>
              </a:spcAft>
              <a:buClr>
                <a:srgbClr val="C00000"/>
              </a:buClr>
              <a:buNone/>
            </a:pPr>
            <a:endParaRPr lang="en-US" sz="900">
              <a:solidFill>
                <a:schemeClr val="tx1"/>
              </a:solidFill>
              <a:latin typeface="Garamond" panose="02020404030301010803" pitchFamily="18" charset="0"/>
            </a:endParaRPr>
          </a:p>
          <a:p>
            <a:pPr algn="just">
              <a:lnSpc>
                <a:spcPct val="100000"/>
              </a:lnSpc>
              <a:spcBef>
                <a:spcPts val="0"/>
              </a:spcBef>
              <a:spcAft>
                <a:spcPts val="600"/>
              </a:spcAft>
              <a:buClr>
                <a:srgbClr val="C00000"/>
              </a:buClr>
              <a:buFont typeface="Arial" panose="020B0604020202020204" pitchFamily="34" charset="0"/>
              <a:buChar char="•"/>
            </a:pPr>
            <a:r>
              <a:rPr lang="en-US">
                <a:solidFill>
                  <a:schemeClr val="tx1"/>
                </a:solidFill>
                <a:latin typeface="Garamond" panose="02020404030301010803" pitchFamily="18" charset="0"/>
              </a:rPr>
              <a:t> </a:t>
            </a:r>
            <a:r>
              <a:rPr lang="en-US" sz="2400">
                <a:solidFill>
                  <a:schemeClr val="accent2"/>
                </a:solidFill>
                <a:latin typeface="Garamond" panose="02020404030301010803" pitchFamily="18" charset="0"/>
              </a:rPr>
              <a:t>Women’s retirement</a:t>
            </a:r>
            <a:r>
              <a:rPr lang="en-US">
                <a:solidFill>
                  <a:schemeClr val="tx1"/>
                </a:solidFill>
                <a:latin typeface="Garamond" panose="02020404030301010803" pitchFamily="18" charset="0"/>
              </a:rPr>
              <a:t>: </a:t>
            </a:r>
            <a:r>
              <a:rPr lang="en-US">
                <a:solidFill>
                  <a:srgbClr val="002B8A"/>
                </a:solidFill>
                <a:latin typeface="Garamond" panose="02020404030301010803" pitchFamily="18" charset="0"/>
              </a:rPr>
              <a:t>disadvantages/discriminations in labor market participation, career progression (the ‘glass ceiling’) and earnings</a:t>
            </a:r>
          </a:p>
          <a:p>
            <a:pPr marL="0" indent="0" algn="just">
              <a:lnSpc>
                <a:spcPct val="100000"/>
              </a:lnSpc>
              <a:spcBef>
                <a:spcPts val="0"/>
              </a:spcBef>
              <a:spcAft>
                <a:spcPts val="600"/>
              </a:spcAft>
              <a:buClr>
                <a:srgbClr val="C00000"/>
              </a:buClr>
              <a:buNone/>
            </a:pPr>
            <a:r>
              <a:rPr lang="en-US">
                <a:solidFill>
                  <a:srgbClr val="002B8A"/>
                </a:solidFill>
                <a:latin typeface="Garamond" panose="02020404030301010803" pitchFamily="18" charset="0"/>
              </a:rPr>
              <a:t>	→ disadvantages in pension accruals and entitlements</a:t>
            </a:r>
          </a:p>
          <a:p>
            <a:pPr algn="just">
              <a:lnSpc>
                <a:spcPct val="100000"/>
              </a:lnSpc>
              <a:spcBef>
                <a:spcPts val="0"/>
              </a:spcBef>
              <a:spcAft>
                <a:spcPts val="600"/>
              </a:spcAft>
              <a:buClr>
                <a:srgbClr val="C00000"/>
              </a:buClr>
              <a:buFont typeface="Arial" panose="020B0604020202020204" pitchFamily="34" charset="0"/>
              <a:buChar char="•"/>
            </a:pPr>
            <a:r>
              <a:rPr lang="en-US">
                <a:solidFill>
                  <a:schemeClr val="tx1"/>
                </a:solidFill>
                <a:latin typeface="Garamond" panose="02020404030301010803" pitchFamily="18" charset="0"/>
              </a:rPr>
              <a:t> </a:t>
            </a:r>
            <a:r>
              <a:rPr lang="en-US">
                <a:solidFill>
                  <a:srgbClr val="002B8A"/>
                </a:solidFill>
                <a:latin typeface="Garamond" panose="02020404030301010803" pitchFamily="18" charset="0"/>
              </a:rPr>
              <a:t>Subtler disparities in pension rules (i.e. eligibility conditions, retirement ages, and the specific formulae to calculate benefits) sometimes explicitly and paternalistically favor women, with the aim of providing an ex-post compensation for ex-ante discrimination</a:t>
            </a:r>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17</a:t>
            </a:fld>
            <a:endParaRPr lang="it-IT" altLang="it-IT"/>
          </a:p>
        </p:txBody>
      </p:sp>
    </p:spTree>
    <p:extLst>
      <p:ext uri="{BB962C8B-B14F-4D97-AF65-F5344CB8AC3E}">
        <p14:creationId xmlns:p14="http://schemas.microsoft.com/office/powerpoint/2010/main" val="113197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332656"/>
            <a:ext cx="8568952" cy="576064"/>
          </a:xfrm>
        </p:spPr>
        <p:txBody>
          <a:bodyPr>
            <a:noAutofit/>
          </a:bodyPr>
          <a:lstStyle/>
          <a:p>
            <a:pPr algn="ctr">
              <a:lnSpc>
                <a:spcPct val="100000"/>
              </a:lnSpc>
            </a:pPr>
            <a:r>
              <a:rPr lang="it-IT" sz="3400">
                <a:solidFill>
                  <a:srgbClr val="2683C6"/>
                </a:solidFill>
                <a:latin typeface="Gill Sans MT" panose="020B0502020104020203" pitchFamily="34" charset="0"/>
              </a:rPr>
              <a:t>FINANCIAL LITERACY AND CITIZENSHIP </a:t>
            </a:r>
          </a:p>
        </p:txBody>
      </p:sp>
      <p:sp>
        <p:nvSpPr>
          <p:cNvPr id="3" name="Segnaposto contenuto 2"/>
          <p:cNvSpPr>
            <a:spLocks noGrp="1"/>
          </p:cNvSpPr>
          <p:nvPr>
            <p:ph idx="1"/>
          </p:nvPr>
        </p:nvSpPr>
        <p:spPr>
          <a:xfrm>
            <a:off x="539552" y="1069775"/>
            <a:ext cx="8064896" cy="5095529"/>
          </a:xfrm>
          <a:solidFill>
            <a:schemeClr val="bg1"/>
          </a:solidFill>
        </p:spPr>
        <p:txBody>
          <a:bodyPr>
            <a:normAutofit/>
          </a:bodyPr>
          <a:lstStyle/>
          <a:p>
            <a:pPr algn="just">
              <a:lnSpc>
                <a:spcPct val="100000"/>
              </a:lnSpc>
              <a:spcBef>
                <a:spcPts val="200"/>
              </a:spcBef>
              <a:buClr>
                <a:srgbClr val="CD853F"/>
              </a:buClr>
              <a:buFont typeface="Arial" panose="020B0604020202020204" pitchFamily="34" charset="0"/>
              <a:buChar char="•"/>
            </a:pPr>
            <a:r>
              <a:rPr lang="it-IT" sz="2800"/>
              <a:t> </a:t>
            </a:r>
            <a:r>
              <a:rPr lang="it-IT" sz="2400" spc="-50">
                <a:solidFill>
                  <a:srgbClr val="2683C6"/>
                </a:solidFill>
                <a:latin typeface="Garamond" panose="02020404030301010803" pitchFamily="18" charset="0"/>
                <a:ea typeface="+mj-ea"/>
                <a:cs typeface="+mj-cs"/>
              </a:rPr>
              <a:t>Civic engagement</a:t>
            </a:r>
            <a:r>
              <a:rPr lang="it-IT" sz="2400">
                <a:latin typeface="Garamond" panose="02020404030301010803" pitchFamily="18" charset="0"/>
              </a:rPr>
              <a:t>: </a:t>
            </a:r>
            <a:r>
              <a:rPr lang="en-US">
                <a:solidFill>
                  <a:srgbClr val="002B8A"/>
                </a:solidFill>
                <a:latin typeface="Garamond" panose="02020404030301010803" pitchFamily="18" charset="0"/>
              </a:rPr>
              <a:t>a democracy needs citizens’ participation and engagement in a process that involves both institutions and voters</a:t>
            </a:r>
            <a:endParaRPr lang="en-US" sz="2400">
              <a:solidFill>
                <a:srgbClr val="002B8A"/>
              </a:solidFill>
              <a:latin typeface="Garamond" panose="02020404030301010803" pitchFamily="18" charset="0"/>
            </a:endParaRPr>
          </a:p>
          <a:p>
            <a:pPr algn="just">
              <a:lnSpc>
                <a:spcPct val="100000"/>
              </a:lnSpc>
              <a:spcBef>
                <a:spcPts val="200"/>
              </a:spcBef>
              <a:buClr>
                <a:srgbClr val="CD853F"/>
              </a:buClr>
              <a:buFont typeface="Arial" panose="020B0604020202020204" pitchFamily="34" charset="0"/>
              <a:buChar char="•"/>
            </a:pPr>
            <a:r>
              <a:rPr lang="en-US" sz="2400">
                <a:latin typeface="Garamond" panose="02020404030301010803" pitchFamily="18" charset="0"/>
              </a:rPr>
              <a:t> </a:t>
            </a:r>
            <a:r>
              <a:rPr lang="en-US" sz="2400" spc="-50">
                <a:solidFill>
                  <a:srgbClr val="2683C6"/>
                </a:solidFill>
                <a:latin typeface="Garamond" panose="02020404030301010803" pitchFamily="18" charset="0"/>
                <a:ea typeface="+mj-ea"/>
                <a:cs typeface="+mj-cs"/>
              </a:rPr>
              <a:t>Voter turnout </a:t>
            </a:r>
            <a:r>
              <a:rPr lang="en-US" sz="2000">
                <a:solidFill>
                  <a:srgbClr val="002B8A"/>
                </a:solidFill>
                <a:latin typeface="Garamond" panose="02020404030301010803" pitchFamily="18" charset="0"/>
              </a:rPr>
              <a:t>(= the percentage of eligible voters who show up at polls): </a:t>
            </a:r>
            <a:r>
              <a:rPr lang="en-US">
                <a:solidFill>
                  <a:srgbClr val="002B8A"/>
                </a:solidFill>
                <a:latin typeface="Garamond" panose="02020404030301010803" pitchFamily="18" charset="0"/>
              </a:rPr>
              <a:t>a</a:t>
            </a:r>
            <a:r>
              <a:rPr lang="en-US" sz="2000">
                <a:solidFill>
                  <a:srgbClr val="002B8A"/>
                </a:solidFill>
                <a:latin typeface="Garamond" panose="02020404030301010803" pitchFamily="18" charset="0"/>
              </a:rPr>
              <a:t>s a proxy of civic engagement, people with more education are more likely to participate in political life (Dee, 2004; </a:t>
            </a:r>
            <a:r>
              <a:rPr lang="en-US" sz="2000" err="1">
                <a:solidFill>
                  <a:srgbClr val="002B8A"/>
                </a:solidFill>
                <a:latin typeface="Garamond" panose="02020404030301010803" pitchFamily="18" charset="0"/>
              </a:rPr>
              <a:t>Tenn</a:t>
            </a:r>
            <a:r>
              <a:rPr lang="en-US" sz="2000">
                <a:solidFill>
                  <a:srgbClr val="002B8A"/>
                </a:solidFill>
                <a:latin typeface="Garamond" panose="02020404030301010803" pitchFamily="18" charset="0"/>
              </a:rPr>
              <a:t>, 2007) </a:t>
            </a:r>
            <a:r>
              <a:rPr lang="en-US" b="1">
                <a:solidFill>
                  <a:srgbClr val="002B8A"/>
                </a:solidFill>
                <a:latin typeface="Garamond" panose="02020404030301010803" pitchFamily="18" charset="0"/>
              </a:rPr>
              <a:t>+</a:t>
            </a:r>
            <a:r>
              <a:rPr lang="en-US">
                <a:solidFill>
                  <a:srgbClr val="002B8A"/>
                </a:solidFill>
                <a:latin typeface="Garamond" panose="02020404030301010803" pitchFamily="18" charset="0"/>
              </a:rPr>
              <a:t> Electoral participation is higher in countries where more people are financially literate (Lo </a:t>
            </a:r>
            <a:r>
              <a:rPr lang="en-US" err="1">
                <a:solidFill>
                  <a:srgbClr val="002B8A"/>
                </a:solidFill>
                <a:latin typeface="Garamond" panose="02020404030301010803" pitchFamily="18" charset="0"/>
              </a:rPr>
              <a:t>Prete</a:t>
            </a:r>
            <a:r>
              <a:rPr lang="en-US">
                <a:solidFill>
                  <a:srgbClr val="002B8A"/>
                </a:solidFill>
                <a:latin typeface="Garamond" panose="02020404030301010803" pitchFamily="18" charset="0"/>
              </a:rPr>
              <a:t> 2021) </a:t>
            </a:r>
          </a:p>
          <a:p>
            <a:pPr algn="just">
              <a:lnSpc>
                <a:spcPct val="100000"/>
              </a:lnSpc>
              <a:spcBef>
                <a:spcPts val="200"/>
              </a:spcBef>
              <a:buClr>
                <a:srgbClr val="CD853F"/>
              </a:buClr>
              <a:buFont typeface="Arial" panose="020B0604020202020204" pitchFamily="34" charset="0"/>
              <a:buChar char="•"/>
            </a:pPr>
            <a:r>
              <a:rPr lang="en-US" sz="2400">
                <a:latin typeface="Garamond" panose="02020404030301010803" pitchFamily="18" charset="0"/>
              </a:rPr>
              <a:t> </a:t>
            </a:r>
            <a:r>
              <a:rPr lang="en-US" sz="2400" spc="-50">
                <a:solidFill>
                  <a:srgbClr val="2683C6"/>
                </a:solidFill>
                <a:latin typeface="Garamond" panose="02020404030301010803" pitchFamily="18" charset="0"/>
                <a:ea typeface="+mj-ea"/>
                <a:cs typeface="+mj-cs"/>
              </a:rPr>
              <a:t>Political advantages of financial literacy</a:t>
            </a:r>
            <a:r>
              <a:rPr lang="en-US" sz="2400">
                <a:latin typeface="Garamond" panose="02020404030301010803" pitchFamily="18" charset="0"/>
              </a:rPr>
              <a:t>:</a:t>
            </a:r>
          </a:p>
          <a:p>
            <a:pPr lvl="2" algn="just">
              <a:lnSpc>
                <a:spcPct val="100000"/>
              </a:lnSpc>
              <a:buClr>
                <a:srgbClr val="CD853F"/>
              </a:buClr>
              <a:buFont typeface="Arial" panose="020B0604020202020204" pitchFamily="34" charset="0"/>
              <a:buChar char="•"/>
            </a:pPr>
            <a:r>
              <a:rPr lang="en-US" sz="1800">
                <a:latin typeface="Garamond" panose="02020404030301010803" pitchFamily="18" charset="0"/>
              </a:rPr>
              <a:t>higher probability of a government to </a:t>
            </a:r>
            <a:r>
              <a:rPr lang="en-US" sz="1800">
                <a:solidFill>
                  <a:schemeClr val="tx1"/>
                </a:solidFill>
                <a:latin typeface="Garamond" panose="02020404030301010803" pitchFamily="18" charset="0"/>
              </a:rPr>
              <a:t>be re-elected in the aftermath of an economic reform (</a:t>
            </a:r>
            <a:r>
              <a:rPr lang="en-US" sz="1800" err="1">
                <a:solidFill>
                  <a:schemeClr val="tx1"/>
                </a:solidFill>
                <a:latin typeface="Garamond" panose="02020404030301010803" pitchFamily="18" charset="0"/>
              </a:rPr>
              <a:t>Fornero</a:t>
            </a:r>
            <a:r>
              <a:rPr lang="en-US" sz="1800">
                <a:solidFill>
                  <a:schemeClr val="tx1"/>
                </a:solidFill>
                <a:latin typeface="Garamond" panose="02020404030301010803" pitchFamily="18" charset="0"/>
              </a:rPr>
              <a:t>, Lo </a:t>
            </a:r>
            <a:r>
              <a:rPr lang="en-US" sz="1800" err="1">
                <a:solidFill>
                  <a:schemeClr val="tx1"/>
                </a:solidFill>
                <a:latin typeface="Garamond" panose="02020404030301010803" pitchFamily="18" charset="0"/>
              </a:rPr>
              <a:t>Prete</a:t>
            </a:r>
            <a:r>
              <a:rPr lang="en-US" sz="1800">
                <a:solidFill>
                  <a:schemeClr val="tx1"/>
                </a:solidFill>
                <a:latin typeface="Garamond" panose="02020404030301010803" pitchFamily="18" charset="0"/>
              </a:rPr>
              <a:t>, 2019)</a:t>
            </a:r>
          </a:p>
          <a:p>
            <a:pPr lvl="2" algn="just">
              <a:lnSpc>
                <a:spcPct val="100000"/>
              </a:lnSpc>
              <a:buClr>
                <a:srgbClr val="CD853F"/>
              </a:buClr>
              <a:buFont typeface="Arial" panose="020B0604020202020204" pitchFamily="34" charset="0"/>
              <a:buChar char="•"/>
            </a:pPr>
            <a:r>
              <a:rPr lang="en-US" sz="1800">
                <a:solidFill>
                  <a:schemeClr val="tx1"/>
                </a:solidFill>
                <a:latin typeface="Garamond" panose="02020404030301010803" pitchFamily="18" charset="0"/>
              </a:rPr>
              <a:t>reduce the scope of manipulation of voters’ beliefs by governments who use excessive deficits to win the elections (</a:t>
            </a:r>
            <a:r>
              <a:rPr lang="en-US" sz="1800" err="1">
                <a:solidFill>
                  <a:schemeClr val="tx1"/>
                </a:solidFill>
                <a:latin typeface="Garamond" panose="02020404030301010803" pitchFamily="18" charset="0"/>
              </a:rPr>
              <a:t>Murtinu</a:t>
            </a:r>
            <a:r>
              <a:rPr lang="en-US" sz="1800">
                <a:solidFill>
                  <a:schemeClr val="tx1"/>
                </a:solidFill>
                <a:latin typeface="Garamond" panose="02020404030301010803" pitchFamily="18" charset="0"/>
              </a:rPr>
              <a:t> et al., 2017),</a:t>
            </a:r>
          </a:p>
          <a:p>
            <a:pPr lvl="2" algn="just">
              <a:lnSpc>
                <a:spcPct val="100000"/>
              </a:lnSpc>
              <a:buClr>
                <a:srgbClr val="CD853F"/>
              </a:buClr>
              <a:buFont typeface="Arial" panose="020B0604020202020204" pitchFamily="34" charset="0"/>
              <a:buChar char="•"/>
            </a:pPr>
            <a:r>
              <a:rPr lang="en-US" sz="1800">
                <a:solidFill>
                  <a:schemeClr val="tx1"/>
                </a:solidFill>
                <a:latin typeface="Garamond" panose="02020404030301010803" pitchFamily="18" charset="0"/>
              </a:rPr>
              <a:t>willingness to support a pension reform (</a:t>
            </a:r>
            <a:r>
              <a:rPr lang="en-US" sz="1800" err="1">
                <a:solidFill>
                  <a:schemeClr val="tx1"/>
                </a:solidFill>
                <a:latin typeface="Garamond" panose="02020404030301010803" pitchFamily="18" charset="0"/>
              </a:rPr>
              <a:t>Fontoura</a:t>
            </a:r>
            <a:r>
              <a:rPr lang="en-US" sz="1800">
                <a:solidFill>
                  <a:schemeClr val="tx1"/>
                </a:solidFill>
                <a:latin typeface="Garamond" panose="02020404030301010803" pitchFamily="18" charset="0"/>
              </a:rPr>
              <a:t> Gouveia, 2017)</a:t>
            </a:r>
          </a:p>
          <a:p>
            <a:pPr lvl="2" algn="just">
              <a:lnSpc>
                <a:spcPct val="100000"/>
              </a:lnSpc>
              <a:buClr>
                <a:srgbClr val="CD853F"/>
              </a:buClr>
              <a:buFont typeface="Arial" panose="020B0604020202020204" pitchFamily="34" charset="0"/>
              <a:buChar char="•"/>
            </a:pPr>
            <a:r>
              <a:rPr lang="en-US" sz="1800">
                <a:solidFill>
                  <a:schemeClr val="tx1"/>
                </a:solidFill>
                <a:latin typeface="Garamond" panose="02020404030301010803" pitchFamily="18" charset="0"/>
              </a:rPr>
              <a:t>redistributive policies (</a:t>
            </a:r>
            <a:r>
              <a:rPr lang="en-US" sz="1800" err="1">
                <a:solidFill>
                  <a:schemeClr val="tx1"/>
                </a:solidFill>
                <a:latin typeface="Garamond" panose="02020404030301010803" pitchFamily="18" charset="0"/>
              </a:rPr>
              <a:t>Montagnoli</a:t>
            </a:r>
            <a:r>
              <a:rPr lang="en-US" sz="1800">
                <a:solidFill>
                  <a:schemeClr val="tx1"/>
                </a:solidFill>
                <a:latin typeface="Garamond" panose="02020404030301010803" pitchFamily="18" charset="0"/>
              </a:rPr>
              <a:t> et al., 2017)</a:t>
            </a:r>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18</a:t>
            </a:fld>
            <a:endParaRPr lang="it-IT" altLang="it-IT"/>
          </a:p>
        </p:txBody>
      </p:sp>
    </p:spTree>
    <p:extLst>
      <p:ext uri="{BB962C8B-B14F-4D97-AF65-F5344CB8AC3E}">
        <p14:creationId xmlns:p14="http://schemas.microsoft.com/office/powerpoint/2010/main" val="370072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116631"/>
            <a:ext cx="8568952" cy="576064"/>
          </a:xfrm>
        </p:spPr>
        <p:txBody>
          <a:bodyPr>
            <a:noAutofit/>
          </a:bodyPr>
          <a:lstStyle/>
          <a:p>
            <a:pPr algn="ctr">
              <a:lnSpc>
                <a:spcPct val="100000"/>
              </a:lnSpc>
            </a:pPr>
            <a:r>
              <a:rPr lang="it-IT" sz="3400" dirty="0">
                <a:solidFill>
                  <a:srgbClr val="2683C6"/>
                </a:solidFill>
                <a:latin typeface="Gill Sans MT" panose="020B0502020104020203" pitchFamily="34" charset="0"/>
              </a:rPr>
              <a:t>A «RELATIONAL» GOOD</a:t>
            </a:r>
          </a:p>
        </p:txBody>
      </p:sp>
      <p:sp>
        <p:nvSpPr>
          <p:cNvPr id="3" name="Segnaposto contenuto 2"/>
          <p:cNvSpPr>
            <a:spLocks noGrp="1"/>
          </p:cNvSpPr>
          <p:nvPr>
            <p:ph idx="1"/>
          </p:nvPr>
        </p:nvSpPr>
        <p:spPr>
          <a:xfrm>
            <a:off x="287524" y="980728"/>
            <a:ext cx="8568952" cy="5184577"/>
          </a:xfrm>
          <a:solidFill>
            <a:schemeClr val="bg1"/>
          </a:solidFill>
        </p:spPr>
        <p:txBody>
          <a:bodyPr>
            <a:normAutofit/>
          </a:bodyPr>
          <a:lstStyle/>
          <a:p>
            <a:pPr algn="just">
              <a:lnSpc>
                <a:spcPct val="100000"/>
              </a:lnSpc>
              <a:spcBef>
                <a:spcPts val="200"/>
              </a:spcBef>
              <a:buClr>
                <a:srgbClr val="CD853F"/>
              </a:buClr>
              <a:buFont typeface="Arial" panose="020B0604020202020204" pitchFamily="34" charset="0"/>
              <a:buChar char="•"/>
            </a:pPr>
            <a:r>
              <a:rPr lang="it-IT" sz="2800" dirty="0"/>
              <a:t> </a:t>
            </a:r>
            <a:r>
              <a:rPr lang="it-IT" sz="2400" spc="-50" dirty="0">
                <a:solidFill>
                  <a:srgbClr val="2683C6"/>
                </a:solidFill>
                <a:latin typeface="Garamond" panose="02020404030301010803" pitchFamily="18" charset="0"/>
                <a:ea typeface="+mj-ea"/>
                <a:cs typeface="+mj-cs"/>
              </a:rPr>
              <a:t>From </a:t>
            </a:r>
            <a:r>
              <a:rPr lang="it-IT" sz="2400" i="1" spc="-50" dirty="0" err="1">
                <a:solidFill>
                  <a:srgbClr val="2683C6"/>
                </a:solidFill>
                <a:latin typeface="Garamond" panose="02020404030301010803" pitchFamily="18" charset="0"/>
                <a:ea typeface="+mj-ea"/>
                <a:cs typeface="+mj-cs"/>
              </a:rPr>
              <a:t>rational</a:t>
            </a:r>
            <a:r>
              <a:rPr lang="it-IT" sz="2400" spc="-50" dirty="0">
                <a:solidFill>
                  <a:srgbClr val="2683C6"/>
                </a:solidFill>
                <a:latin typeface="Garamond" panose="02020404030301010803" pitchFamily="18" charset="0"/>
                <a:ea typeface="+mj-ea"/>
                <a:cs typeface="+mj-cs"/>
              </a:rPr>
              <a:t> to </a:t>
            </a:r>
            <a:r>
              <a:rPr lang="it-IT" sz="2400" i="1" spc="-50" dirty="0" err="1">
                <a:solidFill>
                  <a:srgbClr val="2683C6"/>
                </a:solidFill>
                <a:latin typeface="Garamond" panose="02020404030301010803" pitchFamily="18" charset="0"/>
                <a:ea typeface="+mj-ea"/>
                <a:cs typeface="+mj-cs"/>
              </a:rPr>
              <a:t>relational</a:t>
            </a:r>
            <a:r>
              <a:rPr lang="en-US" sz="1800" dirty="0">
                <a:latin typeface="Garamond" panose="02020404030301010803" pitchFamily="18" charset="0"/>
              </a:rPr>
              <a:t>: </a:t>
            </a:r>
            <a:r>
              <a:rPr lang="en-US" dirty="0">
                <a:solidFill>
                  <a:srgbClr val="002B8A"/>
                </a:solidFill>
                <a:latin typeface="Garamond" panose="02020404030301010803" pitchFamily="18" charset="0"/>
              </a:rPr>
              <a:t>human beings are interconnected by economic, social and political exchanges, which normally take place in markets that are far from perfect and all embracing. These interrelations influence their personal choices by modelling/stimulating their preferences and thus their perceived optimal </a:t>
            </a:r>
            <a:r>
              <a:rPr lang="en-US" dirty="0" err="1">
                <a:solidFill>
                  <a:srgbClr val="002B8A"/>
                </a:solidFill>
                <a:latin typeface="Garamond" panose="02020404030301010803" pitchFamily="18" charset="0"/>
              </a:rPr>
              <a:t>behaviour</a:t>
            </a:r>
            <a:r>
              <a:rPr lang="en-US" dirty="0">
                <a:solidFill>
                  <a:srgbClr val="002B8A"/>
                </a:solidFill>
                <a:latin typeface="Garamond" panose="02020404030301010803" pitchFamily="18" charset="0"/>
              </a:rPr>
              <a:t>.</a:t>
            </a:r>
          </a:p>
          <a:p>
            <a:pPr marL="0" indent="0" algn="just">
              <a:lnSpc>
                <a:spcPct val="100000"/>
              </a:lnSpc>
              <a:spcBef>
                <a:spcPts val="200"/>
              </a:spcBef>
              <a:buClr>
                <a:srgbClr val="CD853F"/>
              </a:buClr>
              <a:buNone/>
            </a:pPr>
            <a:r>
              <a:rPr lang="en-US" sz="1100" dirty="0">
                <a:latin typeface="Garamond" panose="02020404030301010803" pitchFamily="18" charset="0"/>
              </a:rPr>
              <a:t> </a:t>
            </a:r>
          </a:p>
          <a:p>
            <a:pPr marL="0" indent="0" algn="just">
              <a:lnSpc>
                <a:spcPct val="100000"/>
              </a:lnSpc>
              <a:spcBef>
                <a:spcPts val="200"/>
              </a:spcBef>
              <a:buClr>
                <a:srgbClr val="CD853F"/>
              </a:buClr>
              <a:buNone/>
            </a:pPr>
            <a:endParaRPr lang="en-US" dirty="0">
              <a:latin typeface="Garamond" panose="02020404030301010803" pitchFamily="18" charset="0"/>
            </a:endParaRPr>
          </a:p>
          <a:p>
            <a:pPr marL="0" indent="0" algn="ctr">
              <a:lnSpc>
                <a:spcPct val="100000"/>
              </a:lnSpc>
              <a:spcBef>
                <a:spcPts val="200"/>
              </a:spcBef>
              <a:buClr>
                <a:srgbClr val="CD853F"/>
              </a:buClr>
              <a:buNone/>
            </a:pPr>
            <a:r>
              <a:rPr lang="en-US" sz="2400" dirty="0">
                <a:solidFill>
                  <a:srgbClr val="2683C6"/>
                </a:solidFill>
                <a:latin typeface="Garamond" panose="02020404030301010803" pitchFamily="18" charset="0"/>
              </a:rPr>
              <a:t>Individuals’ wellbeing</a:t>
            </a:r>
            <a:r>
              <a:rPr lang="en-US" dirty="0">
                <a:solidFill>
                  <a:schemeClr val="tx1"/>
                </a:solidFill>
                <a:latin typeface="Garamond" panose="02020404030301010803" pitchFamily="18" charset="0"/>
              </a:rPr>
              <a:t>		</a:t>
            </a:r>
            <a:r>
              <a:rPr lang="en-US" sz="2400" dirty="0">
                <a:solidFill>
                  <a:srgbClr val="2683C6"/>
                </a:solidFill>
                <a:latin typeface="Garamond" panose="02020404030301010803" pitchFamily="18" charset="0"/>
              </a:rPr>
              <a:t>Social wellbeing </a:t>
            </a:r>
          </a:p>
          <a:p>
            <a:pPr marL="0" indent="0" algn="ctr">
              <a:lnSpc>
                <a:spcPct val="100000"/>
              </a:lnSpc>
              <a:spcBef>
                <a:spcPts val="200"/>
              </a:spcBef>
              <a:buClr>
                <a:srgbClr val="CD853F"/>
              </a:buClr>
              <a:buNone/>
            </a:pPr>
            <a:endParaRPr lang="en-US" dirty="0">
              <a:solidFill>
                <a:srgbClr val="2683C6"/>
              </a:solidFill>
              <a:latin typeface="Garamond" panose="02020404030301010803" pitchFamily="18" charset="0"/>
            </a:endParaRPr>
          </a:p>
          <a:p>
            <a:pPr algn="just">
              <a:lnSpc>
                <a:spcPct val="100000"/>
              </a:lnSpc>
              <a:spcBef>
                <a:spcPts val="200"/>
              </a:spcBef>
              <a:buClr>
                <a:srgbClr val="CD853F"/>
              </a:buClr>
              <a:buFont typeface="Arial" panose="020B0604020202020204" pitchFamily="34" charset="0"/>
              <a:buChar char="•"/>
            </a:pPr>
            <a:r>
              <a:rPr lang="en-US" dirty="0">
                <a:latin typeface="Garamond" panose="02020404030301010803" pitchFamily="18" charset="0"/>
              </a:rPr>
              <a:t> </a:t>
            </a:r>
            <a:r>
              <a:rPr lang="en-US" sz="2400" spc="-50" dirty="0">
                <a:solidFill>
                  <a:srgbClr val="2683C6"/>
                </a:solidFill>
                <a:latin typeface="Garamond" panose="02020404030301010803" pitchFamily="18" charset="0"/>
                <a:ea typeface="+mj-ea"/>
                <a:cs typeface="+mj-cs"/>
              </a:rPr>
              <a:t>Common goods</a:t>
            </a:r>
            <a:r>
              <a:rPr lang="en-US" dirty="0">
                <a:latin typeface="Garamond" panose="02020404030301010803" pitchFamily="18" charset="0"/>
              </a:rPr>
              <a:t>: </a:t>
            </a:r>
            <a:r>
              <a:rPr lang="en-US" dirty="0">
                <a:solidFill>
                  <a:srgbClr val="002B8A"/>
                </a:solidFill>
                <a:latin typeface="Garamond" panose="02020404030301010803" pitchFamily="18" charset="0"/>
              </a:rPr>
              <a:t>even if social justice, inter-generational fairness are not necessarily part of individuals’ guiding principles, they are not extraneous to individuals’ reactions to policies and should at least be considered as co-determinants of collective decisions, important to all </a:t>
            </a:r>
          </a:p>
          <a:p>
            <a:pPr marL="0" indent="0" algn="just">
              <a:lnSpc>
                <a:spcPct val="100000"/>
              </a:lnSpc>
              <a:spcBef>
                <a:spcPts val="200"/>
              </a:spcBef>
              <a:buClr>
                <a:srgbClr val="CD853F"/>
              </a:buClr>
              <a:buNone/>
            </a:pPr>
            <a:r>
              <a:rPr lang="en-US" b="1" dirty="0">
                <a:solidFill>
                  <a:srgbClr val="002B8A"/>
                </a:solidFill>
                <a:latin typeface="Garamond" panose="02020404030301010803" pitchFamily="18" charset="0"/>
              </a:rPr>
              <a:t>→</a:t>
            </a:r>
            <a:r>
              <a:rPr lang="en-US" dirty="0">
                <a:solidFill>
                  <a:srgbClr val="002B8A"/>
                </a:solidFill>
                <a:latin typeface="Garamond" panose="02020404030301010803" pitchFamily="18" charset="0"/>
              </a:rPr>
              <a:t> </a:t>
            </a:r>
            <a:r>
              <a:rPr lang="en-US" dirty="0" err="1">
                <a:solidFill>
                  <a:srgbClr val="002B8A"/>
                </a:solidFill>
                <a:latin typeface="Garamond" panose="02020404030301010803" pitchFamily="18" charset="0"/>
              </a:rPr>
              <a:t>FinLit</a:t>
            </a:r>
            <a:r>
              <a:rPr lang="en-US" dirty="0">
                <a:solidFill>
                  <a:srgbClr val="002B8A"/>
                </a:solidFill>
                <a:latin typeface="Garamond" panose="02020404030301010803" pitchFamily="18" charset="0"/>
              </a:rPr>
              <a:t> is not just a private asset but it is a “relational good” contributing to the formation of the majority consensus which is necessary to decide on the desired provision of “common goods” </a:t>
            </a:r>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19</a:t>
            </a:fld>
            <a:endParaRPr lang="it-IT" altLang="it-IT" dirty="0"/>
          </a:p>
        </p:txBody>
      </p:sp>
      <p:sp>
        <p:nvSpPr>
          <p:cNvPr id="12" name="Freccia bidirezionale orizzontale 11">
            <a:extLst>
              <a:ext uri="{FF2B5EF4-FFF2-40B4-BE49-F238E27FC236}">
                <a16:creationId xmlns:a16="http://schemas.microsoft.com/office/drawing/2014/main" id="{CF088FD4-6DD2-74A4-F243-1561B69FD092}"/>
              </a:ext>
            </a:extLst>
          </p:cNvPr>
          <p:cNvSpPr/>
          <p:nvPr/>
        </p:nvSpPr>
        <p:spPr>
          <a:xfrm>
            <a:off x="4572000" y="3140968"/>
            <a:ext cx="576064" cy="2382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71036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3"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369277" y="605896"/>
            <a:ext cx="2313633" cy="5646208"/>
          </a:xfrm>
        </p:spPr>
        <p:txBody>
          <a:bodyPr anchor="ctr">
            <a:normAutofit/>
          </a:bodyPr>
          <a:lstStyle/>
          <a:p>
            <a:r>
              <a:rPr lang="it-IT" sz="3100" dirty="0">
                <a:solidFill>
                  <a:srgbClr val="FFFFFF"/>
                </a:solidFill>
                <a:latin typeface="Gill Sans MT" panose="020B0502020104020203" pitchFamily="34" charset="0"/>
              </a:rPr>
              <a:t>SUMMARY</a:t>
            </a:r>
          </a:p>
        </p:txBody>
      </p:sp>
      <p:sp>
        <p:nvSpPr>
          <p:cNvPr id="24"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3568892" y="397268"/>
            <a:ext cx="5107564" cy="6063464"/>
          </a:xfrm>
        </p:spPr>
        <p:txBody>
          <a:bodyPr anchor="ctr">
            <a:noAutofit/>
          </a:bodyPr>
          <a:lstStyle/>
          <a:p>
            <a:pPr>
              <a:buClr>
                <a:srgbClr val="CD853F"/>
              </a:buClr>
              <a:buFont typeface="Arial" panose="020B0604020202020204" pitchFamily="34" charset="0"/>
              <a:buChar char="•"/>
            </a:pPr>
            <a:r>
              <a:rPr lang="it-IT" dirty="0"/>
              <a:t> </a:t>
            </a:r>
            <a:r>
              <a:rPr lang="en-US" sz="2400" b="1" i="1" dirty="0">
                <a:solidFill>
                  <a:srgbClr val="2683C6"/>
                </a:solidFill>
                <a:latin typeface="Garamond" panose="02020404030301010803" pitchFamily="18" charset="0"/>
              </a:rPr>
              <a:t>The importance of financial literacy</a:t>
            </a:r>
          </a:p>
          <a:p>
            <a:pPr lvl="1">
              <a:buClr>
                <a:srgbClr val="CD853F"/>
              </a:buClr>
              <a:buFont typeface="Arial" panose="020B0604020202020204" pitchFamily="34" charset="0"/>
              <a:buChar char="•"/>
            </a:pPr>
            <a:r>
              <a:rPr lang="en-US" dirty="0">
                <a:solidFill>
                  <a:srgbClr val="002B8A"/>
                </a:solidFill>
                <a:latin typeface="Garamond" panose="02020404030301010803" pitchFamily="18" charset="0"/>
              </a:rPr>
              <a:t>What is «financial literacy»?</a:t>
            </a:r>
          </a:p>
          <a:p>
            <a:pPr lvl="1">
              <a:buClr>
                <a:srgbClr val="CD853F"/>
              </a:buClr>
              <a:buFont typeface="Arial" panose="020B0604020202020204" pitchFamily="34" charset="0"/>
              <a:buChar char="•"/>
            </a:pPr>
            <a:r>
              <a:rPr lang="en-US" dirty="0">
                <a:solidFill>
                  <a:srgbClr val="002B8A"/>
                </a:solidFill>
                <a:latin typeface="Garamond" panose="02020404030301010803" pitchFamily="18" charset="0"/>
              </a:rPr>
              <a:t>A prolific field of research</a:t>
            </a:r>
          </a:p>
          <a:p>
            <a:pPr lvl="1">
              <a:buClr>
                <a:srgbClr val="CD853F"/>
              </a:buClr>
              <a:buFont typeface="Arial" panose="020B0604020202020204" pitchFamily="34" charset="0"/>
              <a:buChar char="•"/>
            </a:pPr>
            <a:r>
              <a:rPr lang="en-US" dirty="0">
                <a:solidFill>
                  <a:srgbClr val="002B8A"/>
                </a:solidFill>
                <a:latin typeface="Garamond" panose="02020404030301010803" pitchFamily="18" charset="0"/>
              </a:rPr>
              <a:t>Micro, macro and political level</a:t>
            </a:r>
          </a:p>
          <a:p>
            <a:pPr>
              <a:buClr>
                <a:srgbClr val="CD853F"/>
              </a:buClr>
              <a:buFont typeface="Arial" panose="020B0604020202020204" pitchFamily="34" charset="0"/>
              <a:buChar char="•"/>
            </a:pPr>
            <a:r>
              <a:rPr lang="en-US" dirty="0">
                <a:latin typeface="Garamond" panose="02020404030301010803" pitchFamily="18" charset="0"/>
              </a:rPr>
              <a:t> </a:t>
            </a:r>
            <a:r>
              <a:rPr lang="en-US" sz="2400" b="1" i="1" dirty="0">
                <a:solidFill>
                  <a:srgbClr val="2683C6"/>
                </a:solidFill>
                <a:latin typeface="Garamond" panose="02020404030301010803" pitchFamily="18" charset="0"/>
              </a:rPr>
              <a:t>Financial literacy and individual life cycle</a:t>
            </a:r>
          </a:p>
          <a:p>
            <a:pPr lvl="1">
              <a:buClr>
                <a:srgbClr val="CD853F"/>
              </a:buClr>
              <a:buFont typeface="Arial" panose="020B0604020202020204" pitchFamily="34" charset="0"/>
              <a:buChar char="•"/>
            </a:pPr>
            <a:r>
              <a:rPr lang="en-US" dirty="0">
                <a:solidFill>
                  <a:srgbClr val="002B8A"/>
                </a:solidFill>
                <a:latin typeface="Garamond" panose="02020404030301010803" pitchFamily="18" charset="0"/>
              </a:rPr>
              <a:t>Intertemporal decisions</a:t>
            </a:r>
          </a:p>
          <a:p>
            <a:pPr lvl="1">
              <a:buClr>
                <a:srgbClr val="CD853F"/>
              </a:buClr>
              <a:buFont typeface="Arial" panose="020B0604020202020204" pitchFamily="34" charset="0"/>
              <a:buChar char="•"/>
            </a:pPr>
            <a:r>
              <a:rPr lang="en-US" dirty="0">
                <a:solidFill>
                  <a:srgbClr val="002B8A"/>
                </a:solidFill>
                <a:latin typeface="Garamond" panose="02020404030301010803" pitchFamily="18" charset="0"/>
              </a:rPr>
              <a:t>Youth (education, NEETs)</a:t>
            </a:r>
          </a:p>
          <a:p>
            <a:pPr lvl="1">
              <a:buClr>
                <a:srgbClr val="CD853F"/>
              </a:buClr>
              <a:buFont typeface="Arial" panose="020B0604020202020204" pitchFamily="34" charset="0"/>
              <a:buChar char="•"/>
            </a:pPr>
            <a:r>
              <a:rPr lang="en-US" dirty="0">
                <a:solidFill>
                  <a:srgbClr val="002B8A"/>
                </a:solidFill>
                <a:latin typeface="Garamond" panose="02020404030301010803" pitchFamily="18" charset="0"/>
              </a:rPr>
              <a:t>Adulthood (investments, debt)</a:t>
            </a:r>
          </a:p>
          <a:p>
            <a:pPr lvl="1">
              <a:buClr>
                <a:srgbClr val="CD853F"/>
              </a:buClr>
              <a:buFont typeface="Arial" panose="020B0604020202020204" pitchFamily="34" charset="0"/>
              <a:buChar char="•"/>
            </a:pPr>
            <a:r>
              <a:rPr lang="en-US" dirty="0">
                <a:solidFill>
                  <a:srgbClr val="002B8A"/>
                </a:solidFill>
                <a:latin typeface="Garamond" panose="02020404030301010803" pitchFamily="18" charset="0"/>
              </a:rPr>
              <a:t>Old age (retirement, private schemes)</a:t>
            </a:r>
          </a:p>
          <a:p>
            <a:pPr lvl="1">
              <a:buClr>
                <a:srgbClr val="CD853F"/>
              </a:buClr>
              <a:buFont typeface="Arial" panose="020B0604020202020204" pitchFamily="34" charset="0"/>
              <a:buChar char="•"/>
            </a:pPr>
            <a:r>
              <a:rPr lang="en-US" dirty="0">
                <a:solidFill>
                  <a:srgbClr val="002B8A"/>
                </a:solidFill>
                <a:latin typeface="Garamond" panose="02020404030301010803" pitchFamily="18" charset="0"/>
              </a:rPr>
              <a:t>Gender gap and inequalities</a:t>
            </a:r>
          </a:p>
          <a:p>
            <a:pPr>
              <a:buClr>
                <a:srgbClr val="CD853F"/>
              </a:buClr>
              <a:buFont typeface="Arial" panose="020B0604020202020204" pitchFamily="34" charset="0"/>
              <a:buChar char="•"/>
            </a:pPr>
            <a:r>
              <a:rPr lang="en-US" i="1" dirty="0">
                <a:solidFill>
                  <a:srgbClr val="2683C6"/>
                </a:solidFill>
                <a:latin typeface="Garamond" panose="02020404030301010803" pitchFamily="18" charset="0"/>
              </a:rPr>
              <a:t> </a:t>
            </a:r>
            <a:r>
              <a:rPr lang="en-US" sz="2400" b="1" i="1" dirty="0">
                <a:solidFill>
                  <a:srgbClr val="2683C6"/>
                </a:solidFill>
                <a:latin typeface="Garamond" panose="02020404030301010803" pitchFamily="18" charset="0"/>
              </a:rPr>
              <a:t>Financial literacy and democratic choices</a:t>
            </a:r>
          </a:p>
          <a:p>
            <a:pPr lvl="1">
              <a:buClr>
                <a:srgbClr val="CD853F"/>
              </a:buClr>
              <a:buFont typeface="Arial" panose="020B0604020202020204" pitchFamily="34" charset="0"/>
              <a:buChar char="•"/>
            </a:pPr>
            <a:r>
              <a:rPr lang="en-US" dirty="0">
                <a:solidFill>
                  <a:srgbClr val="002B8A"/>
                </a:solidFill>
                <a:latin typeface="Garamond" panose="02020404030301010803" pitchFamily="18" charset="0"/>
              </a:rPr>
              <a:t>Financial market deepening</a:t>
            </a:r>
          </a:p>
          <a:p>
            <a:pPr lvl="1">
              <a:buClr>
                <a:srgbClr val="CD853F"/>
              </a:buClr>
              <a:buFont typeface="Arial" panose="020B0604020202020204" pitchFamily="34" charset="0"/>
              <a:buChar char="•"/>
            </a:pPr>
            <a:r>
              <a:rPr lang="en-US" dirty="0">
                <a:solidFill>
                  <a:srgbClr val="002B8A"/>
                </a:solidFill>
                <a:latin typeface="Garamond" panose="02020404030301010803" pitchFamily="18" charset="0"/>
              </a:rPr>
              <a:t>Citizenship and electoral partic</a:t>
            </a:r>
            <a:r>
              <a:rPr lang="en-US" dirty="0">
                <a:solidFill>
                  <a:srgbClr val="002060"/>
                </a:solidFill>
                <a:latin typeface="Garamond" panose="02020404030301010803" pitchFamily="18" charset="0"/>
              </a:rPr>
              <a:t>ipation</a:t>
            </a:r>
          </a:p>
          <a:p>
            <a:pPr lvl="1">
              <a:buClr>
                <a:srgbClr val="CD853F"/>
              </a:buClr>
              <a:buFont typeface="Arial" panose="020B0604020202020204" pitchFamily="34" charset="0"/>
              <a:buChar char="•"/>
            </a:pPr>
            <a:r>
              <a:rPr lang="en-US" dirty="0" err="1">
                <a:solidFill>
                  <a:srgbClr val="002060"/>
                </a:solidFill>
                <a:latin typeface="Garamond" panose="02020404030301010803" pitchFamily="18" charset="0"/>
              </a:rPr>
              <a:t>FinLit</a:t>
            </a:r>
            <a:r>
              <a:rPr lang="en-US" dirty="0">
                <a:solidFill>
                  <a:srgbClr val="002060"/>
                </a:solidFill>
                <a:latin typeface="Garamond" panose="02020404030301010803" pitchFamily="18" charset="0"/>
              </a:rPr>
              <a:t> as a “relational” good</a:t>
            </a:r>
          </a:p>
        </p:txBody>
      </p:sp>
      <p:sp>
        <p:nvSpPr>
          <p:cNvPr id="4" name="Segnaposto numero diapositiva 3"/>
          <p:cNvSpPr>
            <a:spLocks noGrp="1"/>
          </p:cNvSpPr>
          <p:nvPr>
            <p:ph type="sldNum" sz="quarter" idx="12"/>
          </p:nvPr>
        </p:nvSpPr>
        <p:spPr>
          <a:xfrm>
            <a:off x="7592291" y="6459785"/>
            <a:ext cx="817071" cy="365125"/>
          </a:xfrm>
        </p:spPr>
        <p:txBody>
          <a:bodyPr>
            <a:normAutofit/>
          </a:bodyPr>
          <a:lstStyle/>
          <a:p>
            <a:pPr>
              <a:spcAft>
                <a:spcPts val="600"/>
              </a:spcAft>
              <a:defRPr/>
            </a:pPr>
            <a:fld id="{3E6A0A15-8AD5-294B-8F47-76104D597622}" type="slidenum">
              <a:rPr lang="it-IT" altLang="it-IT">
                <a:solidFill>
                  <a:schemeClr val="tx2"/>
                </a:solidFill>
              </a:rPr>
              <a:pPr>
                <a:spcAft>
                  <a:spcPts val="600"/>
                </a:spcAft>
                <a:defRPr/>
              </a:pPr>
              <a:t>2</a:t>
            </a:fld>
            <a:endParaRPr lang="it-IT" altLang="it-IT">
              <a:solidFill>
                <a:schemeClr val="tx2"/>
              </a:solidFill>
            </a:endParaRPr>
          </a:p>
        </p:txBody>
      </p:sp>
    </p:spTree>
    <p:extLst>
      <p:ext uri="{BB962C8B-B14F-4D97-AF65-F5344CB8AC3E}">
        <p14:creationId xmlns:p14="http://schemas.microsoft.com/office/powerpoint/2010/main" val="345496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16F5AE-EFA1-43C3-8292-30A6110D0C89}"/>
              </a:ext>
            </a:extLst>
          </p:cNvPr>
          <p:cNvSpPr>
            <a:spLocks noGrp="1"/>
          </p:cNvSpPr>
          <p:nvPr>
            <p:ph type="title"/>
          </p:nvPr>
        </p:nvSpPr>
        <p:spPr>
          <a:xfrm>
            <a:off x="855263" y="243408"/>
            <a:ext cx="7406640" cy="875184"/>
          </a:xfrm>
        </p:spPr>
        <p:txBody>
          <a:bodyPr/>
          <a:lstStyle/>
          <a:p>
            <a:pPr algn="ctr"/>
            <a:r>
              <a:rPr lang="it-IT" dirty="0">
                <a:solidFill>
                  <a:srgbClr val="CD853F"/>
                </a:solidFill>
                <a:latin typeface="Gill Sans MT" panose="020B0502020104020203" pitchFamily="34" charset="0"/>
                <a:ea typeface="Calibri" panose="020F0502020204030204" pitchFamily="34" charset="0"/>
                <a:cs typeface="Calibri" panose="020F0502020204030204" pitchFamily="34" charset="0"/>
              </a:rPr>
              <a:t>Links</a:t>
            </a:r>
          </a:p>
        </p:txBody>
      </p:sp>
      <p:sp>
        <p:nvSpPr>
          <p:cNvPr id="3" name="Segnaposto contenuto 2">
            <a:extLst>
              <a:ext uri="{FF2B5EF4-FFF2-40B4-BE49-F238E27FC236}">
                <a16:creationId xmlns:a16="http://schemas.microsoft.com/office/drawing/2014/main" id="{6C2A4645-2AB2-439C-A418-67E625AFFF14}"/>
              </a:ext>
            </a:extLst>
          </p:cNvPr>
          <p:cNvSpPr>
            <a:spLocks noGrp="1"/>
          </p:cNvSpPr>
          <p:nvPr>
            <p:ph idx="1"/>
          </p:nvPr>
        </p:nvSpPr>
        <p:spPr>
          <a:xfrm>
            <a:off x="857250" y="1700808"/>
            <a:ext cx="7404653" cy="4038600"/>
          </a:xfrm>
        </p:spPr>
        <p:txBody>
          <a:bodyPr>
            <a:normAutofit fontScale="92500" lnSpcReduction="10000"/>
          </a:bodyPr>
          <a:lstStyle/>
          <a:p>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rPr>
              <a:t>Linee guida per la </a:t>
            </a:r>
            <a:r>
              <a:rPr lang="it-IT" sz="2400" i="1" dirty="0" err="1">
                <a:solidFill>
                  <a:srgbClr val="002B8A"/>
                </a:solidFill>
                <a:latin typeface="Calibri" panose="020F0502020204030204" pitchFamily="34" charset="0"/>
                <a:ea typeface="Calibri" panose="020F0502020204030204" pitchFamily="34" charset="0"/>
                <a:cs typeface="Calibri" panose="020F0502020204030204" pitchFamily="34" charset="0"/>
              </a:rPr>
              <a:t>financial</a:t>
            </a:r>
            <a:r>
              <a:rPr lang="it-IT" sz="2400" i="1" dirty="0">
                <a:solidFill>
                  <a:srgbClr val="002B8A"/>
                </a:solidFill>
                <a:latin typeface="Calibri" panose="020F0502020204030204" pitchFamily="34" charset="0"/>
                <a:ea typeface="Calibri" panose="020F0502020204030204" pitchFamily="34" charset="0"/>
                <a:cs typeface="Calibri" panose="020F0502020204030204" pitchFamily="34" charset="0"/>
              </a:rPr>
              <a:t> </a:t>
            </a:r>
            <a:r>
              <a:rPr lang="it-IT" sz="2400" i="1" dirty="0" err="1">
                <a:solidFill>
                  <a:srgbClr val="002B8A"/>
                </a:solidFill>
                <a:latin typeface="Calibri" panose="020F0502020204030204" pitchFamily="34" charset="0"/>
                <a:ea typeface="Calibri" panose="020F0502020204030204" pitchFamily="34" charset="0"/>
                <a:cs typeface="Calibri" panose="020F0502020204030204" pitchFamily="34" charset="0"/>
              </a:rPr>
              <a:t>literacy</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rPr>
              <a:t> (</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rPr>
              <a:t>)</a:t>
            </a:r>
          </a:p>
          <a:p>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rPr>
              <a:t>OCSE PISA 2018 Financial </a:t>
            </a:r>
            <a:r>
              <a:rPr lang="it-IT" sz="2400" dirty="0" err="1">
                <a:solidFill>
                  <a:srgbClr val="002B8A"/>
                </a:solidFill>
                <a:latin typeface="Calibri" panose="020F0502020204030204" pitchFamily="34" charset="0"/>
                <a:ea typeface="Calibri" panose="020F0502020204030204" pitchFamily="34" charset="0"/>
                <a:cs typeface="Calibri" panose="020F0502020204030204" pitchFamily="34" charset="0"/>
              </a:rPr>
              <a:t>Literacy</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rPr>
              <a:t>: I risultati degli studenti italiani</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rPr>
              <a:t> (</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link</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rPr>
              <a:t>)</a:t>
            </a:r>
          </a:p>
          <a:p>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“PISA 2018 Results: Are students smart about money?” (</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link</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a:t>
            </a:r>
          </a:p>
          <a:p>
            <a:r>
              <a:rPr lang="en-US" sz="2400" dirty="0" err="1">
                <a:solidFill>
                  <a:srgbClr val="002B8A"/>
                </a:solidFill>
                <a:latin typeface="Calibri" panose="020F0502020204030204" pitchFamily="34" charset="0"/>
                <a:ea typeface="Calibri" panose="020F0502020204030204" pitchFamily="34" charset="0"/>
                <a:cs typeface="Calibri" panose="020F0502020204030204" pitchFamily="34" charset="0"/>
              </a:rPr>
              <a:t>Portale</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2B8A"/>
                </a:solidFill>
                <a:latin typeface="Calibri" panose="020F0502020204030204" pitchFamily="34" charset="0"/>
                <a:ea typeface="Calibri" panose="020F0502020204030204" pitchFamily="34" charset="0"/>
                <a:cs typeface="Calibri" panose="020F0502020204030204" pitchFamily="34" charset="0"/>
              </a:rPr>
              <a:t>Quello</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2B8A"/>
                </a:solidFill>
                <a:latin typeface="Calibri" panose="020F0502020204030204" pitchFamily="34" charset="0"/>
                <a:ea typeface="Calibri" panose="020F0502020204030204" pitchFamily="34" charset="0"/>
                <a:cs typeface="Calibri" panose="020F0502020204030204" pitchFamily="34" charset="0"/>
              </a:rPr>
              <a:t>che</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2B8A"/>
                </a:solidFill>
                <a:latin typeface="Calibri" panose="020F0502020204030204" pitchFamily="34" charset="0"/>
                <a:ea typeface="Calibri" panose="020F0502020204030204" pitchFamily="34" charset="0"/>
                <a:cs typeface="Calibri" panose="020F0502020204030204" pitchFamily="34" charset="0"/>
              </a:rPr>
              <a:t>conta</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link</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a:t>
            </a:r>
          </a:p>
          <a:p>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“Improving youth financial literacy through games” (</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link</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endParaRPr>
          </a:p>
          <a:p>
            <a:r>
              <a:rPr lang="en-US" sz="2400" dirty="0" err="1">
                <a:solidFill>
                  <a:srgbClr val="002B8A"/>
                </a:solidFill>
                <a:latin typeface="Calibri" panose="020F0502020204030204" pitchFamily="34" charset="0"/>
                <a:ea typeface="Calibri" panose="020F0502020204030204" pitchFamily="34" charset="0"/>
                <a:cs typeface="Calibri" panose="020F0502020204030204" pitchFamily="34" charset="0"/>
              </a:rPr>
              <a:t>Sito</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2B8A"/>
                </a:solidFill>
                <a:latin typeface="Calibri" panose="020F0502020204030204" pitchFamily="34" charset="0"/>
                <a:ea typeface="Calibri" panose="020F0502020204030204" pitchFamily="34" charset="0"/>
                <a:cs typeface="Calibri" panose="020F0502020204030204" pitchFamily="34" charset="0"/>
              </a:rPr>
              <a:t>progetto</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 ANGLE (</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link</a:t>
            </a:r>
            <a:r>
              <a:rPr lang="en-US" sz="2400" dirty="0">
                <a:solidFill>
                  <a:srgbClr val="002B8A"/>
                </a:solidFill>
                <a:latin typeface="Calibri" panose="020F0502020204030204" pitchFamily="34" charset="0"/>
                <a:ea typeface="Calibri" panose="020F0502020204030204" pitchFamily="34" charset="0"/>
                <a:cs typeface="Calibri" panose="020F0502020204030204" pitchFamily="34" charset="0"/>
              </a:rPr>
              <a:t>)</a:t>
            </a:r>
          </a:p>
          <a:p>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rPr>
              <a:t>Sito progetto </a:t>
            </a:r>
            <a:r>
              <a:rPr lang="it-IT" sz="2400" dirty="0" err="1">
                <a:solidFill>
                  <a:srgbClr val="002B8A"/>
                </a:solidFill>
                <a:latin typeface="Calibri" panose="020F0502020204030204" pitchFamily="34" charset="0"/>
                <a:ea typeface="Calibri" panose="020F0502020204030204" pitchFamily="34" charset="0"/>
                <a:cs typeface="Calibri" panose="020F0502020204030204" pitchFamily="34" charset="0"/>
              </a:rPr>
              <a:t>FinKit</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rPr>
              <a:t> (</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link</a:t>
            </a:r>
            <a:r>
              <a:rPr lang="it-IT" sz="2400" dirty="0">
                <a:solidFill>
                  <a:srgbClr val="002B8A"/>
                </a:solidFill>
                <a:latin typeface="Calibri" panose="020F0502020204030204" pitchFamily="34" charset="0"/>
                <a:ea typeface="Calibri" panose="020F0502020204030204" pitchFamily="34" charset="0"/>
                <a:cs typeface="Calibri" panose="020F0502020204030204" pitchFamily="34" charset="0"/>
              </a:rPr>
              <a:t>)</a:t>
            </a:r>
          </a:p>
        </p:txBody>
      </p:sp>
      <p:sp>
        <p:nvSpPr>
          <p:cNvPr id="4" name="Segnaposto numero diapositiva 3">
            <a:extLst>
              <a:ext uri="{FF2B5EF4-FFF2-40B4-BE49-F238E27FC236}">
                <a16:creationId xmlns:a16="http://schemas.microsoft.com/office/drawing/2014/main" id="{4467CCBF-271D-4538-94AF-093E7B38A0A4}"/>
              </a:ext>
            </a:extLst>
          </p:cNvPr>
          <p:cNvSpPr>
            <a:spLocks noGrp="1"/>
          </p:cNvSpPr>
          <p:nvPr>
            <p:ph type="sldNum" sz="quarter" idx="12"/>
          </p:nvPr>
        </p:nvSpPr>
        <p:spPr/>
        <p:txBody>
          <a:bodyPr/>
          <a:lstStyle/>
          <a:p>
            <a:fld id="{8F958503-E1EF-4691-A114-CD9913BBA189}" type="slidenum">
              <a:rPr lang="it-IT" smtClean="0"/>
              <a:pPr/>
              <a:t>20</a:t>
            </a:fld>
            <a:endParaRPr lang="it-IT"/>
          </a:p>
        </p:txBody>
      </p:sp>
    </p:spTree>
    <p:extLst>
      <p:ext uri="{BB962C8B-B14F-4D97-AF65-F5344CB8AC3E}">
        <p14:creationId xmlns:p14="http://schemas.microsoft.com/office/powerpoint/2010/main" val="320481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332656"/>
            <a:ext cx="8568952" cy="576064"/>
          </a:xfrm>
        </p:spPr>
        <p:txBody>
          <a:bodyPr>
            <a:noAutofit/>
          </a:bodyPr>
          <a:lstStyle/>
          <a:p>
            <a:pPr algn="ctr">
              <a:lnSpc>
                <a:spcPct val="100000"/>
              </a:lnSpc>
            </a:pPr>
            <a:r>
              <a:rPr lang="it-IT" sz="3400">
                <a:solidFill>
                  <a:srgbClr val="2683C6"/>
                </a:solidFill>
                <a:latin typeface="Gill Sans MT" panose="020B0502020104020203" pitchFamily="34" charset="0"/>
              </a:rPr>
              <a:t>WHAT IS «FINANCIAL LITERACY»?</a:t>
            </a:r>
          </a:p>
        </p:txBody>
      </p:sp>
      <p:sp>
        <p:nvSpPr>
          <p:cNvPr id="3" name="Segnaposto contenuto 2"/>
          <p:cNvSpPr>
            <a:spLocks noGrp="1"/>
          </p:cNvSpPr>
          <p:nvPr>
            <p:ph idx="1"/>
          </p:nvPr>
        </p:nvSpPr>
        <p:spPr>
          <a:xfrm>
            <a:off x="539552" y="908720"/>
            <a:ext cx="8064896" cy="5122641"/>
          </a:xfrm>
          <a:solidFill>
            <a:schemeClr val="bg1"/>
          </a:solidFill>
        </p:spPr>
        <p:txBody>
          <a:bodyPr>
            <a:normAutofit/>
          </a:bodyPr>
          <a:lstStyle/>
          <a:p>
            <a:pPr marL="0" indent="0" algn="just">
              <a:lnSpc>
                <a:spcPct val="100000"/>
              </a:lnSpc>
              <a:spcBef>
                <a:spcPts val="200"/>
              </a:spcBef>
              <a:buClr>
                <a:srgbClr val="CD853F"/>
              </a:buClr>
              <a:buNone/>
            </a:pPr>
            <a:endParaRPr lang="en-US" sz="1400" dirty="0"/>
          </a:p>
          <a:p>
            <a:pPr marL="0" indent="0" algn="just">
              <a:lnSpc>
                <a:spcPct val="100000"/>
              </a:lnSpc>
              <a:spcBef>
                <a:spcPts val="200"/>
              </a:spcBef>
              <a:buClr>
                <a:srgbClr val="CD853F"/>
              </a:buClr>
              <a:buNone/>
            </a:pPr>
            <a:r>
              <a:rPr lang="en-US" sz="2800" dirty="0">
                <a:solidFill>
                  <a:srgbClr val="002060"/>
                </a:solidFill>
                <a:latin typeface="Garamond" panose="02020404030301010803" pitchFamily="18" charset="0"/>
              </a:rPr>
              <a:t>The OECD INFE has </a:t>
            </a:r>
            <a:r>
              <a:rPr lang="en-US" sz="2800" i="1" dirty="0">
                <a:solidFill>
                  <a:srgbClr val="002060"/>
                </a:solidFill>
                <a:latin typeface="Garamond" panose="02020404030301010803" pitchFamily="18" charset="0"/>
              </a:rPr>
              <a:t>defined financial literacy </a:t>
            </a:r>
            <a:r>
              <a:rPr lang="en-US" sz="2800" dirty="0">
                <a:solidFill>
                  <a:srgbClr val="002060"/>
                </a:solidFill>
                <a:latin typeface="Garamond" panose="02020404030301010803" pitchFamily="18" charset="0"/>
              </a:rPr>
              <a:t>as follows:</a:t>
            </a:r>
          </a:p>
          <a:p>
            <a:pPr marL="0" indent="0">
              <a:lnSpc>
                <a:spcPct val="100000"/>
              </a:lnSpc>
              <a:spcBef>
                <a:spcPts val="200"/>
              </a:spcBef>
              <a:buClr>
                <a:srgbClr val="CD853F"/>
              </a:buClr>
              <a:buNone/>
            </a:pPr>
            <a:endParaRPr lang="en-US" sz="2800" i="1" dirty="0"/>
          </a:p>
          <a:p>
            <a:pPr marL="0" indent="0">
              <a:lnSpc>
                <a:spcPct val="100000"/>
              </a:lnSpc>
              <a:spcBef>
                <a:spcPts val="200"/>
              </a:spcBef>
              <a:buClr>
                <a:srgbClr val="CD853F"/>
              </a:buClr>
              <a:buNone/>
            </a:pPr>
            <a:endParaRPr lang="en-US" sz="2800" i="1" dirty="0"/>
          </a:p>
          <a:p>
            <a:pPr marL="0" indent="0">
              <a:lnSpc>
                <a:spcPct val="100000"/>
              </a:lnSpc>
              <a:spcBef>
                <a:spcPts val="200"/>
              </a:spcBef>
              <a:buClr>
                <a:srgbClr val="CD853F"/>
              </a:buClr>
              <a:buNone/>
            </a:pPr>
            <a:endParaRPr lang="en-US" sz="2800" i="1" dirty="0"/>
          </a:p>
          <a:p>
            <a:pPr marL="0" indent="0">
              <a:lnSpc>
                <a:spcPct val="100000"/>
              </a:lnSpc>
              <a:spcBef>
                <a:spcPts val="200"/>
              </a:spcBef>
              <a:buClr>
                <a:srgbClr val="CD853F"/>
              </a:buClr>
              <a:buNone/>
            </a:pPr>
            <a:endParaRPr lang="en-US" sz="2800" i="1" dirty="0"/>
          </a:p>
          <a:p>
            <a:pPr marL="0" indent="0">
              <a:lnSpc>
                <a:spcPct val="100000"/>
              </a:lnSpc>
              <a:spcBef>
                <a:spcPts val="200"/>
              </a:spcBef>
              <a:buClr>
                <a:srgbClr val="CD853F"/>
              </a:buClr>
              <a:buNone/>
            </a:pPr>
            <a:endParaRPr lang="en-US" sz="2800" i="1" dirty="0"/>
          </a:p>
          <a:p>
            <a:pPr marL="0" indent="0" algn="just">
              <a:lnSpc>
                <a:spcPct val="100000"/>
              </a:lnSpc>
              <a:spcBef>
                <a:spcPts val="200"/>
              </a:spcBef>
              <a:buClr>
                <a:srgbClr val="CD853F"/>
              </a:buClr>
              <a:buNone/>
            </a:pPr>
            <a:endParaRPr lang="en-US" sz="2400" dirty="0"/>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3</a:t>
            </a:fld>
            <a:endParaRPr lang="it-IT" altLang="it-IT"/>
          </a:p>
        </p:txBody>
      </p:sp>
      <p:grpSp>
        <p:nvGrpSpPr>
          <p:cNvPr id="5" name="Gruppo 4">
            <a:extLst>
              <a:ext uri="{FF2B5EF4-FFF2-40B4-BE49-F238E27FC236}">
                <a16:creationId xmlns:a16="http://schemas.microsoft.com/office/drawing/2014/main" id="{ABE184DF-C8CE-2B2E-C999-0B13C2E99A93}"/>
              </a:ext>
            </a:extLst>
          </p:cNvPr>
          <p:cNvGrpSpPr/>
          <p:nvPr/>
        </p:nvGrpSpPr>
        <p:grpSpPr>
          <a:xfrm>
            <a:off x="287524" y="2348880"/>
            <a:ext cx="8496944" cy="3312368"/>
            <a:chOff x="752941" y="0"/>
            <a:chExt cx="3431772" cy="3976216"/>
          </a:xfrm>
        </p:grpSpPr>
        <p:sp>
          <p:nvSpPr>
            <p:cNvPr id="6" name="Rettangolo con angoli arrotondati 5">
              <a:extLst>
                <a:ext uri="{FF2B5EF4-FFF2-40B4-BE49-F238E27FC236}">
                  <a16:creationId xmlns:a16="http://schemas.microsoft.com/office/drawing/2014/main" id="{C79F4FFD-5342-517B-2277-581FB5E0648A}"/>
                </a:ext>
              </a:extLst>
            </p:cNvPr>
            <p:cNvSpPr/>
            <p:nvPr/>
          </p:nvSpPr>
          <p:spPr>
            <a:xfrm>
              <a:off x="752941" y="0"/>
              <a:ext cx="3431772" cy="397621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CasellaDiTesto 8">
              <a:extLst>
                <a:ext uri="{FF2B5EF4-FFF2-40B4-BE49-F238E27FC236}">
                  <a16:creationId xmlns:a16="http://schemas.microsoft.com/office/drawing/2014/main" id="{AD4DC6A9-00C1-609D-1052-FA96D5EE982F}"/>
                </a:ext>
              </a:extLst>
            </p:cNvPr>
            <p:cNvSpPr txBox="1"/>
            <p:nvPr/>
          </p:nvSpPr>
          <p:spPr>
            <a:xfrm>
              <a:off x="853454" y="432197"/>
              <a:ext cx="3230746" cy="25067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0" indent="0" algn="ctr">
                <a:lnSpc>
                  <a:spcPct val="100000"/>
                </a:lnSpc>
                <a:spcBef>
                  <a:spcPts val="200"/>
                </a:spcBef>
                <a:buClr>
                  <a:srgbClr val="CD853F"/>
                </a:buClr>
                <a:buNone/>
              </a:pPr>
              <a:r>
                <a:rPr lang="en-US" sz="2800" i="1" dirty="0">
                  <a:solidFill>
                    <a:srgbClr val="002B8A"/>
                  </a:solidFill>
                  <a:latin typeface="Garamond" panose="02020404030301010803" pitchFamily="18" charset="0"/>
                </a:rPr>
                <a:t>A combination of </a:t>
              </a:r>
            </a:p>
            <a:p>
              <a:pPr marL="0" indent="0" algn="ctr">
                <a:lnSpc>
                  <a:spcPct val="100000"/>
                </a:lnSpc>
                <a:spcBef>
                  <a:spcPts val="200"/>
                </a:spcBef>
                <a:buClr>
                  <a:srgbClr val="CD853F"/>
                </a:buClr>
                <a:buNone/>
              </a:pPr>
              <a:r>
                <a:rPr lang="en-US" sz="2800" i="1" dirty="0">
                  <a:solidFill>
                    <a:srgbClr val="002B8A"/>
                  </a:solidFill>
                  <a:latin typeface="Garamond" panose="02020404030301010803" pitchFamily="18" charset="0"/>
                </a:rPr>
                <a:t>awareness, knowledge, skill, attitude and behavior</a:t>
              </a:r>
            </a:p>
            <a:p>
              <a:pPr marL="0" indent="0" algn="ctr">
                <a:lnSpc>
                  <a:spcPct val="100000"/>
                </a:lnSpc>
                <a:spcBef>
                  <a:spcPts val="200"/>
                </a:spcBef>
                <a:buClr>
                  <a:srgbClr val="CD853F"/>
                </a:buClr>
                <a:buNone/>
              </a:pPr>
              <a:r>
                <a:rPr lang="en-US" sz="2800" i="1" dirty="0">
                  <a:solidFill>
                    <a:srgbClr val="002B8A"/>
                  </a:solidFill>
                  <a:latin typeface="Garamond" panose="02020404030301010803" pitchFamily="18" charset="0"/>
                </a:rPr>
                <a:t>necessary to make sound financial decisions </a:t>
              </a:r>
            </a:p>
            <a:p>
              <a:pPr marL="0" indent="0" algn="ctr">
                <a:lnSpc>
                  <a:spcPct val="100000"/>
                </a:lnSpc>
                <a:spcBef>
                  <a:spcPts val="200"/>
                </a:spcBef>
                <a:buClr>
                  <a:srgbClr val="CD853F"/>
                </a:buClr>
                <a:buNone/>
              </a:pPr>
              <a:r>
                <a:rPr lang="en-US" sz="2800" i="1" dirty="0">
                  <a:solidFill>
                    <a:srgbClr val="002B8A"/>
                  </a:solidFill>
                  <a:latin typeface="Garamond" panose="02020404030301010803" pitchFamily="18" charset="0"/>
                </a:rPr>
                <a:t>and ultimately achieve individual financial wellbeing</a:t>
              </a:r>
            </a:p>
            <a:p>
              <a:pPr marL="0" indent="0" algn="ctr">
                <a:lnSpc>
                  <a:spcPct val="100000"/>
                </a:lnSpc>
                <a:spcBef>
                  <a:spcPts val="200"/>
                </a:spcBef>
                <a:buClr>
                  <a:srgbClr val="CD853F"/>
                </a:buClr>
                <a:buNone/>
              </a:pPr>
              <a:endParaRPr lang="en-US" sz="2800" i="1" dirty="0">
                <a:solidFill>
                  <a:srgbClr val="002B8A"/>
                </a:solidFill>
                <a:latin typeface="Garamond" panose="02020404030301010803" pitchFamily="18" charset="0"/>
              </a:endParaRPr>
            </a:p>
            <a:p>
              <a:pPr marL="0" indent="0" algn="ctr">
                <a:lnSpc>
                  <a:spcPct val="100000"/>
                </a:lnSpc>
                <a:spcBef>
                  <a:spcPts val="200"/>
                </a:spcBef>
                <a:buClr>
                  <a:srgbClr val="CD853F"/>
                </a:buClr>
                <a:buNone/>
              </a:pPr>
              <a:r>
                <a:rPr lang="en-US" sz="2800" i="1" dirty="0">
                  <a:solidFill>
                    <a:srgbClr val="002B8A"/>
                  </a:solidFill>
                  <a:latin typeface="Garamond" panose="02020404030301010803" pitchFamily="18" charset="0"/>
                </a:rPr>
                <a:t>….. a broad and demanding goal </a:t>
              </a:r>
            </a:p>
            <a:p>
              <a:pPr marL="0" lvl="1" algn="l" defTabSz="800100">
                <a:lnSpc>
                  <a:spcPct val="90000"/>
                </a:lnSpc>
                <a:spcBef>
                  <a:spcPct val="0"/>
                </a:spcBef>
                <a:spcAft>
                  <a:spcPct val="15000"/>
                </a:spcAft>
              </a:pPr>
              <a:endParaRPr lang="it-IT" sz="2800" kern="1200" dirty="0">
                <a:solidFill>
                  <a:srgbClr val="002B8A"/>
                </a:solidFill>
                <a:latin typeface="Garamond" panose="02020404030301010803" pitchFamily="18" charset="0"/>
              </a:endParaRPr>
            </a:p>
          </p:txBody>
        </p:sp>
      </p:grpSp>
    </p:spTree>
    <p:extLst>
      <p:ext uri="{BB962C8B-B14F-4D97-AF65-F5344CB8AC3E}">
        <p14:creationId xmlns:p14="http://schemas.microsoft.com/office/powerpoint/2010/main" val="96821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332656"/>
            <a:ext cx="8568952" cy="576064"/>
          </a:xfrm>
        </p:spPr>
        <p:txBody>
          <a:bodyPr>
            <a:noAutofit/>
          </a:bodyPr>
          <a:lstStyle/>
          <a:p>
            <a:pPr algn="ctr">
              <a:lnSpc>
                <a:spcPct val="100000"/>
              </a:lnSpc>
            </a:pPr>
            <a:r>
              <a:rPr lang="it-IT" sz="3400">
                <a:solidFill>
                  <a:srgbClr val="2683C6"/>
                </a:solidFill>
                <a:latin typeface="Gill Sans MT" panose="020B0502020104020203" pitchFamily="34" charset="0"/>
              </a:rPr>
              <a:t>A DISTINCT ACADEMIC FIELD OF STUDY</a:t>
            </a:r>
          </a:p>
        </p:txBody>
      </p:sp>
      <p:sp>
        <p:nvSpPr>
          <p:cNvPr id="3" name="Segnaposto contenuto 2"/>
          <p:cNvSpPr>
            <a:spLocks noGrp="1"/>
          </p:cNvSpPr>
          <p:nvPr>
            <p:ph idx="1"/>
          </p:nvPr>
        </p:nvSpPr>
        <p:spPr>
          <a:xfrm>
            <a:off x="539552" y="1042663"/>
            <a:ext cx="8064896" cy="5122641"/>
          </a:xfrm>
          <a:solidFill>
            <a:schemeClr val="bg1"/>
          </a:solidFill>
        </p:spPr>
        <p:txBody>
          <a:bodyPr>
            <a:normAutofit fontScale="92500" lnSpcReduction="10000"/>
          </a:bodyPr>
          <a:lstStyle/>
          <a:p>
            <a:pPr marL="0" indent="0" algn="ctr">
              <a:lnSpc>
                <a:spcPct val="100000"/>
              </a:lnSpc>
              <a:spcBef>
                <a:spcPts val="200"/>
              </a:spcBef>
              <a:buClr>
                <a:srgbClr val="CD853F"/>
              </a:buClr>
              <a:buNone/>
            </a:pPr>
            <a:r>
              <a:rPr lang="it-IT" sz="2800" i="1" dirty="0">
                <a:solidFill>
                  <a:srgbClr val="002060"/>
                </a:solidFill>
              </a:rPr>
              <a:t>Journal of </a:t>
            </a:r>
            <a:r>
              <a:rPr lang="it-IT" sz="2800" i="1" dirty="0" err="1">
                <a:solidFill>
                  <a:srgbClr val="002060"/>
                </a:solidFill>
              </a:rPr>
              <a:t>Economic</a:t>
            </a:r>
            <a:r>
              <a:rPr lang="it-IT" sz="2800" i="1" dirty="0">
                <a:solidFill>
                  <a:srgbClr val="002060"/>
                </a:solidFill>
              </a:rPr>
              <a:t> Literature </a:t>
            </a:r>
            <a:r>
              <a:rPr lang="it-IT" sz="2800" dirty="0">
                <a:solidFill>
                  <a:srgbClr val="002060"/>
                </a:solidFill>
              </a:rPr>
              <a:t>code: </a:t>
            </a:r>
            <a:r>
              <a:rPr lang="it-IT" sz="2800" b="1" dirty="0">
                <a:solidFill>
                  <a:srgbClr val="002060"/>
                </a:solidFill>
              </a:rPr>
              <a:t>G53</a:t>
            </a:r>
          </a:p>
          <a:p>
            <a:pPr algn="just">
              <a:lnSpc>
                <a:spcPct val="100000"/>
              </a:lnSpc>
              <a:spcBef>
                <a:spcPts val="200"/>
              </a:spcBef>
              <a:spcAft>
                <a:spcPts val="600"/>
              </a:spcAft>
              <a:buClr>
                <a:srgbClr val="CD853F"/>
              </a:buClr>
              <a:buFont typeface="Wingdings" pitchFamily="2" charset="2"/>
              <a:buChar char="v"/>
            </a:pPr>
            <a:r>
              <a:rPr lang="en-US" dirty="0"/>
              <a:t> </a:t>
            </a:r>
            <a:r>
              <a:rPr lang="en-US" sz="2600" spc="-50" dirty="0">
                <a:solidFill>
                  <a:srgbClr val="2683C6"/>
                </a:solidFill>
                <a:latin typeface="Garamond" panose="02020404030301010803" pitchFamily="18" charset="0"/>
                <a:ea typeface="+mj-ea"/>
                <a:cs typeface="+mj-cs"/>
              </a:rPr>
              <a:t>Connects</a:t>
            </a:r>
            <a:r>
              <a:rPr lang="en-US" dirty="0">
                <a:latin typeface="Garamond" panose="02020404030301010803" pitchFamily="18" charset="0"/>
              </a:rPr>
              <a:t> </a:t>
            </a:r>
            <a:r>
              <a:rPr lang="en-US" dirty="0">
                <a:solidFill>
                  <a:srgbClr val="002060"/>
                </a:solidFill>
                <a:latin typeface="Garamond" panose="02020404030301010803" pitchFamily="18" charset="0"/>
              </a:rPr>
              <a:t>top scholars around the world to facilitate the exchange of ideas, promote evidence-based research and meet the growing urgency for data-driven solutions</a:t>
            </a:r>
          </a:p>
          <a:p>
            <a:pPr algn="just">
              <a:lnSpc>
                <a:spcPct val="100000"/>
              </a:lnSpc>
              <a:spcBef>
                <a:spcPts val="200"/>
              </a:spcBef>
              <a:spcAft>
                <a:spcPts val="600"/>
              </a:spcAft>
              <a:buClr>
                <a:srgbClr val="CD853F"/>
              </a:buClr>
              <a:buFont typeface="Wingdings" pitchFamily="2" charset="2"/>
              <a:buChar char="v"/>
            </a:pPr>
            <a:r>
              <a:rPr lang="en-US" dirty="0">
                <a:latin typeface="Garamond" panose="02020404030301010803" pitchFamily="18" charset="0"/>
              </a:rPr>
              <a:t> </a:t>
            </a:r>
            <a:r>
              <a:rPr lang="en-US" sz="2600" spc="-50" dirty="0">
                <a:solidFill>
                  <a:srgbClr val="2683C6"/>
                </a:solidFill>
                <a:latin typeface="Garamond" panose="02020404030301010803" pitchFamily="18" charset="0"/>
                <a:ea typeface="+mj-ea"/>
                <a:cs typeface="+mj-cs"/>
              </a:rPr>
              <a:t>The network</a:t>
            </a:r>
            <a:r>
              <a:rPr lang="en-US" dirty="0">
                <a:latin typeface="Garamond" panose="02020404030301010803" pitchFamily="18" charset="0"/>
              </a:rPr>
              <a:t>: (G)</a:t>
            </a:r>
            <a:r>
              <a:rPr lang="en-US" dirty="0">
                <a:solidFill>
                  <a:srgbClr val="002060"/>
                </a:solidFill>
                <a:latin typeface="Garamond" panose="02020404030301010803" pitchFamily="18" charset="0"/>
              </a:rPr>
              <a:t>53 researchers dedicated to produce high-quality, rigorous research on </a:t>
            </a:r>
            <a:r>
              <a:rPr lang="en-US" dirty="0" err="1">
                <a:solidFill>
                  <a:srgbClr val="002060"/>
                </a:solidFill>
                <a:latin typeface="Garamond" panose="02020404030301010803" pitchFamily="18" charset="0"/>
              </a:rPr>
              <a:t>FinLit</a:t>
            </a:r>
            <a:r>
              <a:rPr lang="en-US" dirty="0">
                <a:solidFill>
                  <a:srgbClr val="002060"/>
                </a:solidFill>
                <a:latin typeface="Garamond" panose="02020404030301010803" pitchFamily="18" charset="0"/>
              </a:rPr>
              <a:t>, </a:t>
            </a:r>
            <a:r>
              <a:rPr lang="en-US" dirty="0" err="1">
                <a:solidFill>
                  <a:srgbClr val="002060"/>
                </a:solidFill>
                <a:latin typeface="Garamond" panose="02020404030301010803" pitchFamily="18" charset="0"/>
              </a:rPr>
              <a:t>FinEdu</a:t>
            </a:r>
            <a:r>
              <a:rPr lang="en-US" dirty="0">
                <a:solidFill>
                  <a:srgbClr val="002060"/>
                </a:solidFill>
                <a:latin typeface="Garamond" panose="02020404030301010803" pitchFamily="18" charset="0"/>
              </a:rPr>
              <a:t>, personal finance and related topics</a:t>
            </a:r>
          </a:p>
          <a:p>
            <a:pPr algn="just">
              <a:lnSpc>
                <a:spcPct val="100000"/>
              </a:lnSpc>
              <a:spcBef>
                <a:spcPts val="200"/>
              </a:spcBef>
              <a:buClr>
                <a:srgbClr val="CD853F"/>
              </a:buClr>
              <a:buFont typeface="Wingdings" pitchFamily="2" charset="2"/>
              <a:buChar char="v"/>
            </a:pPr>
            <a:r>
              <a:rPr lang="en-US" dirty="0">
                <a:latin typeface="Garamond" panose="02020404030301010803" pitchFamily="18" charset="0"/>
              </a:rPr>
              <a:t> </a:t>
            </a:r>
            <a:r>
              <a:rPr lang="it-IT" sz="2600" spc="-50" dirty="0" err="1">
                <a:solidFill>
                  <a:srgbClr val="2683C6"/>
                </a:solidFill>
                <a:latin typeface="Garamond" panose="02020404030301010803" pitchFamily="18" charset="0"/>
                <a:ea typeface="+mj-ea"/>
                <a:cs typeface="+mj-cs"/>
              </a:rPr>
              <a:t>Why</a:t>
            </a:r>
            <a:r>
              <a:rPr lang="it-IT" sz="2600" spc="-50" dirty="0">
                <a:solidFill>
                  <a:srgbClr val="2683C6"/>
                </a:solidFill>
                <a:latin typeface="Garamond" panose="02020404030301010803" pitchFamily="18" charset="0"/>
                <a:ea typeface="+mj-ea"/>
                <a:cs typeface="+mj-cs"/>
              </a:rPr>
              <a:t> </a:t>
            </a:r>
            <a:r>
              <a:rPr lang="it-IT" sz="2600" spc="-50" dirty="0" err="1">
                <a:solidFill>
                  <a:srgbClr val="2683C6"/>
                </a:solidFill>
                <a:latin typeface="Garamond" panose="02020404030301010803" pitchFamily="18" charset="0"/>
                <a:ea typeface="+mj-ea"/>
                <a:cs typeface="+mj-cs"/>
              </a:rPr>
              <a:t>now</a:t>
            </a:r>
            <a:r>
              <a:rPr lang="it-IT" sz="2600" spc="-50" dirty="0">
                <a:solidFill>
                  <a:srgbClr val="2683C6"/>
                </a:solidFill>
                <a:latin typeface="Garamond" panose="02020404030301010803" pitchFamily="18" charset="0"/>
                <a:ea typeface="+mj-ea"/>
                <a:cs typeface="+mj-cs"/>
              </a:rPr>
              <a:t> </a:t>
            </a:r>
          </a:p>
          <a:p>
            <a:pPr lvl="2" algn="just">
              <a:lnSpc>
                <a:spcPct val="100000"/>
              </a:lnSpc>
              <a:buClr>
                <a:srgbClr val="CD853F"/>
              </a:buClr>
              <a:buFont typeface="Arial" panose="020B0604020202020204" pitchFamily="34" charset="0"/>
              <a:buChar char="•"/>
            </a:pPr>
            <a:r>
              <a:rPr lang="en-US" sz="2000" dirty="0">
                <a:solidFill>
                  <a:srgbClr val="002060"/>
                </a:solidFill>
                <a:latin typeface="Garamond" panose="02020404030301010803" pitchFamily="18" charset="0"/>
              </a:rPr>
              <a:t>Increasingly recognized importance and exponential growth over the last decades</a:t>
            </a:r>
          </a:p>
          <a:p>
            <a:pPr lvl="2" algn="just">
              <a:lnSpc>
                <a:spcPct val="100000"/>
              </a:lnSpc>
              <a:buClr>
                <a:srgbClr val="CD853F"/>
              </a:buClr>
              <a:buFont typeface="Arial" panose="020B0604020202020204" pitchFamily="34" charset="0"/>
              <a:buChar char="•"/>
            </a:pPr>
            <a:r>
              <a:rPr lang="en-US" sz="2000" dirty="0">
                <a:solidFill>
                  <a:srgbClr val="002060"/>
                </a:solidFill>
                <a:latin typeface="Garamond" panose="02020404030301010803" pitchFamily="18" charset="0"/>
              </a:rPr>
              <a:t>Embraced by international institutions and governments worldwide (national committees)</a:t>
            </a:r>
          </a:p>
          <a:p>
            <a:pPr lvl="2" algn="just">
              <a:lnSpc>
                <a:spcPct val="100000"/>
              </a:lnSpc>
              <a:buClr>
                <a:srgbClr val="CD853F"/>
              </a:buClr>
              <a:buFont typeface="Arial" panose="020B0604020202020204" pitchFamily="34" charset="0"/>
              <a:buChar char="•"/>
            </a:pPr>
            <a:r>
              <a:rPr lang="en-US" sz="2000" dirty="0">
                <a:solidFill>
                  <a:srgbClr val="002060"/>
                </a:solidFill>
                <a:latin typeface="Garamond" panose="02020404030301010803" pitchFamily="18" charset="0"/>
              </a:rPr>
              <a:t>Empirically, the need for basic financial knowledge has never been greater. The new global challenges - i.e. the Great Recession, COVID-19 pandemic, wars, inflation - demand joint effort to inform policy and programs, and to find ways </a:t>
            </a:r>
            <a:r>
              <a:rPr lang="en-US" sz="2000" dirty="0">
                <a:latin typeface="Garamond" panose="02020404030301010803" pitchFamily="18" charset="0"/>
              </a:rPr>
              <a:t>to empower people to achieve better life outcomes</a:t>
            </a:r>
            <a:endParaRPr lang="it-IT" sz="2000" dirty="0">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4</a:t>
            </a:fld>
            <a:endParaRPr lang="it-IT" altLang="it-IT"/>
          </a:p>
        </p:txBody>
      </p:sp>
    </p:spTree>
    <p:extLst>
      <p:ext uri="{BB962C8B-B14F-4D97-AF65-F5344CB8AC3E}">
        <p14:creationId xmlns:p14="http://schemas.microsoft.com/office/powerpoint/2010/main" val="13633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332656"/>
            <a:ext cx="8568952" cy="576064"/>
          </a:xfrm>
        </p:spPr>
        <p:txBody>
          <a:bodyPr>
            <a:noAutofit/>
          </a:bodyPr>
          <a:lstStyle/>
          <a:p>
            <a:pPr algn="ctr">
              <a:lnSpc>
                <a:spcPct val="100000"/>
              </a:lnSpc>
            </a:pPr>
            <a:r>
              <a:rPr lang="it-IT" sz="3400">
                <a:solidFill>
                  <a:srgbClr val="2683C6"/>
                </a:solidFill>
                <a:latin typeface="Gill Sans MT" panose="020B0502020104020203" pitchFamily="34" charset="0"/>
              </a:rPr>
              <a:t>A PROLIFIC FIELD OF RESEARCH</a:t>
            </a:r>
          </a:p>
        </p:txBody>
      </p:sp>
      <p:sp>
        <p:nvSpPr>
          <p:cNvPr id="3" name="Segnaposto contenuto 2"/>
          <p:cNvSpPr>
            <a:spLocks noGrp="1"/>
          </p:cNvSpPr>
          <p:nvPr>
            <p:ph idx="1"/>
          </p:nvPr>
        </p:nvSpPr>
        <p:spPr>
          <a:xfrm>
            <a:off x="395536" y="1042663"/>
            <a:ext cx="8460940" cy="5194649"/>
          </a:xfrm>
          <a:solidFill>
            <a:schemeClr val="bg1"/>
          </a:solidFill>
        </p:spPr>
        <p:txBody>
          <a:bodyPr>
            <a:normAutofit fontScale="92500"/>
          </a:bodyPr>
          <a:lstStyle/>
          <a:p>
            <a:pPr marL="0" indent="0" algn="just">
              <a:lnSpc>
                <a:spcPct val="100000"/>
              </a:lnSpc>
              <a:spcBef>
                <a:spcPts val="200"/>
              </a:spcBef>
              <a:spcAft>
                <a:spcPts val="1200"/>
              </a:spcAft>
              <a:buClr>
                <a:srgbClr val="CD853F"/>
              </a:buClr>
              <a:buNone/>
            </a:pPr>
            <a:r>
              <a:rPr lang="it-IT" sz="2800" dirty="0">
                <a:solidFill>
                  <a:srgbClr val="002B8A"/>
                </a:solidFill>
                <a:latin typeface="Garamond" panose="02020404030301010803" pitchFamily="18" charset="0"/>
              </a:rPr>
              <a:t>In the last </a:t>
            </a:r>
            <a:r>
              <a:rPr lang="it-IT" sz="2800" dirty="0" err="1">
                <a:solidFill>
                  <a:srgbClr val="002B8A"/>
                </a:solidFill>
                <a:latin typeface="Garamond" panose="02020404030301010803" pitchFamily="18" charset="0"/>
              </a:rPr>
              <a:t>couple</a:t>
            </a:r>
            <a:r>
              <a:rPr lang="it-IT" sz="2800" dirty="0">
                <a:solidFill>
                  <a:srgbClr val="002B8A"/>
                </a:solidFill>
                <a:latin typeface="Garamond" panose="02020404030301010803" pitchFamily="18" charset="0"/>
              </a:rPr>
              <a:t> of </a:t>
            </a:r>
            <a:r>
              <a:rPr lang="it-IT" sz="2800" dirty="0" err="1">
                <a:solidFill>
                  <a:srgbClr val="002B8A"/>
                </a:solidFill>
                <a:latin typeface="Garamond" panose="02020404030301010803" pitchFamily="18" charset="0"/>
              </a:rPr>
              <a:t>decades</a:t>
            </a:r>
            <a:r>
              <a:rPr lang="it-IT" sz="2800" dirty="0">
                <a:solidFill>
                  <a:srgbClr val="002B8A"/>
                </a:solidFill>
                <a:latin typeface="Garamond" panose="02020404030301010803" pitchFamily="18" charset="0"/>
              </a:rPr>
              <a:t>, </a:t>
            </a:r>
            <a:r>
              <a:rPr lang="it-IT" sz="2800" i="1" dirty="0" err="1">
                <a:solidFill>
                  <a:srgbClr val="002B8A"/>
                </a:solidFill>
                <a:latin typeface="Garamond" panose="02020404030301010803" pitchFamily="18" charset="0"/>
              </a:rPr>
              <a:t>FinLit</a:t>
            </a:r>
            <a:r>
              <a:rPr lang="it-IT" sz="2800" dirty="0">
                <a:solidFill>
                  <a:srgbClr val="002B8A"/>
                </a:solidFill>
                <a:latin typeface="Garamond" panose="02020404030301010803" pitchFamily="18" charset="0"/>
              </a:rPr>
              <a:t> </a:t>
            </a:r>
            <a:r>
              <a:rPr lang="it-IT" sz="2800" dirty="0" err="1">
                <a:solidFill>
                  <a:srgbClr val="002B8A"/>
                </a:solidFill>
                <a:latin typeface="Garamond" panose="02020404030301010803" pitchFamily="18" charset="0"/>
              </a:rPr>
              <a:t>has</a:t>
            </a:r>
            <a:r>
              <a:rPr lang="it-IT" sz="2800" dirty="0">
                <a:solidFill>
                  <a:srgbClr val="002B8A"/>
                </a:solidFill>
                <a:latin typeface="Garamond" panose="02020404030301010803" pitchFamily="18" charset="0"/>
              </a:rPr>
              <a:t> </a:t>
            </a:r>
            <a:r>
              <a:rPr lang="it-IT" sz="2800" dirty="0" err="1">
                <a:solidFill>
                  <a:srgbClr val="002B8A"/>
                </a:solidFill>
                <a:latin typeface="Garamond" panose="02020404030301010803" pitchFamily="18" charset="0"/>
              </a:rPr>
              <a:t>been</a:t>
            </a:r>
            <a:r>
              <a:rPr lang="it-IT" sz="2800" dirty="0">
                <a:solidFill>
                  <a:srgbClr val="002B8A"/>
                </a:solidFill>
                <a:latin typeface="Garamond" panose="02020404030301010803" pitchFamily="18" charset="0"/>
              </a:rPr>
              <a:t> </a:t>
            </a:r>
            <a:r>
              <a:rPr lang="it-IT" sz="2800" b="1" dirty="0" err="1">
                <a:solidFill>
                  <a:srgbClr val="002B8A"/>
                </a:solidFill>
                <a:latin typeface="Garamond" panose="02020404030301010803" pitchFamily="18" charset="0"/>
              </a:rPr>
              <a:t>defined</a:t>
            </a:r>
            <a:r>
              <a:rPr lang="it-IT" sz="2800" b="1" dirty="0">
                <a:solidFill>
                  <a:srgbClr val="002B8A"/>
                </a:solidFill>
                <a:latin typeface="Garamond" panose="02020404030301010803" pitchFamily="18" charset="0"/>
              </a:rPr>
              <a:t>, </a:t>
            </a:r>
            <a:r>
              <a:rPr lang="it-IT" sz="2800" b="1" dirty="0" err="1">
                <a:solidFill>
                  <a:srgbClr val="002B8A"/>
                </a:solidFill>
                <a:latin typeface="Garamond" panose="02020404030301010803" pitchFamily="18" charset="0"/>
              </a:rPr>
              <a:t>measured</a:t>
            </a:r>
            <a:r>
              <a:rPr lang="it-IT" sz="2800" b="1" dirty="0">
                <a:solidFill>
                  <a:srgbClr val="002B8A"/>
                </a:solidFill>
                <a:latin typeface="Garamond" panose="02020404030301010803" pitchFamily="18" charset="0"/>
              </a:rPr>
              <a:t>, </a:t>
            </a:r>
            <a:r>
              <a:rPr lang="it-IT" sz="2800" b="1" dirty="0" err="1">
                <a:solidFill>
                  <a:srgbClr val="002B8A"/>
                </a:solidFill>
                <a:latin typeface="Garamond" panose="02020404030301010803" pitchFamily="18" charset="0"/>
              </a:rPr>
              <a:t>analyzed</a:t>
            </a:r>
            <a:r>
              <a:rPr lang="it-IT" sz="2800" b="1" dirty="0">
                <a:solidFill>
                  <a:srgbClr val="002B8A"/>
                </a:solidFill>
                <a:latin typeface="Garamond" panose="02020404030301010803" pitchFamily="18" charset="0"/>
              </a:rPr>
              <a:t>, and </a:t>
            </a:r>
            <a:r>
              <a:rPr lang="it-IT" sz="2800" b="1" dirty="0" err="1">
                <a:solidFill>
                  <a:srgbClr val="002B8A"/>
                </a:solidFill>
                <a:latin typeface="Garamond" panose="02020404030301010803" pitchFamily="18" charset="0"/>
              </a:rPr>
              <a:t>correlated</a:t>
            </a:r>
            <a:r>
              <a:rPr lang="it-IT" sz="2800" b="1" dirty="0">
                <a:solidFill>
                  <a:srgbClr val="002B8A"/>
                </a:solidFill>
                <a:latin typeface="Garamond" panose="02020404030301010803" pitchFamily="18" charset="0"/>
              </a:rPr>
              <a:t> to</a:t>
            </a:r>
            <a:r>
              <a:rPr lang="it-IT" sz="2800" dirty="0">
                <a:solidFill>
                  <a:srgbClr val="002B8A"/>
                </a:solidFill>
                <a:latin typeface="Garamond" panose="02020404030301010803" pitchFamily="18" charset="0"/>
              </a:rPr>
              <a:t>:</a:t>
            </a:r>
            <a:endParaRPr lang="it-IT" sz="2800" b="1" dirty="0">
              <a:solidFill>
                <a:srgbClr val="002B8A"/>
              </a:solidFill>
              <a:latin typeface="Garamond" panose="02020404030301010803" pitchFamily="18" charset="0"/>
            </a:endParaRPr>
          </a:p>
          <a:p>
            <a:pPr algn="just">
              <a:lnSpc>
                <a:spcPct val="100000"/>
              </a:lnSpc>
              <a:spcBef>
                <a:spcPts val="200"/>
              </a:spcBef>
              <a:spcAft>
                <a:spcPts val="600"/>
              </a:spcAft>
              <a:buClr>
                <a:srgbClr val="CD853F"/>
              </a:buClr>
              <a:buFont typeface="Arial" panose="020B0604020202020204" pitchFamily="34" charset="0"/>
              <a:buChar char="•"/>
            </a:pPr>
            <a:r>
              <a:rPr lang="en-US" sz="2400" dirty="0">
                <a:latin typeface="Garamond" panose="02020404030301010803" pitchFamily="18" charset="0"/>
              </a:rPr>
              <a:t> </a:t>
            </a:r>
            <a:r>
              <a:rPr lang="en-US" sz="2600" spc="-50" dirty="0">
                <a:solidFill>
                  <a:srgbClr val="2683C6"/>
                </a:solidFill>
                <a:latin typeface="Garamond" panose="02020404030301010803" pitchFamily="18" charset="0"/>
                <a:ea typeface="+mj-ea"/>
                <a:cs typeface="+mj-cs"/>
              </a:rPr>
              <a:t>individual decisions and </a:t>
            </a:r>
            <a:r>
              <a:rPr lang="en-US" sz="2600" spc="-50" dirty="0" err="1">
                <a:solidFill>
                  <a:srgbClr val="2683C6"/>
                </a:solidFill>
                <a:latin typeface="Garamond" panose="02020404030301010803" pitchFamily="18" charset="0"/>
                <a:ea typeface="+mj-ea"/>
                <a:cs typeface="+mj-cs"/>
              </a:rPr>
              <a:t>behaviours</a:t>
            </a:r>
            <a:r>
              <a:rPr lang="en-US" sz="2400" dirty="0">
                <a:latin typeface="Garamond" panose="02020404030301010803" pitchFamily="18" charset="0"/>
              </a:rPr>
              <a:t>, </a:t>
            </a:r>
            <a:r>
              <a:rPr lang="en-US" sz="2400" dirty="0">
                <a:solidFill>
                  <a:srgbClr val="002B8A"/>
                </a:solidFill>
                <a:latin typeface="Garamond" panose="02020404030301010803" pitchFamily="18" charset="0"/>
              </a:rPr>
              <a:t>from saving to portfolio choices; from </a:t>
            </a:r>
            <a:r>
              <a:rPr lang="en-US" sz="2400" dirty="0" err="1">
                <a:solidFill>
                  <a:srgbClr val="002B8A"/>
                </a:solidFill>
                <a:latin typeface="Garamond" panose="02020404030301010803" pitchFamily="18" charset="0"/>
              </a:rPr>
              <a:t>retiriment</a:t>
            </a:r>
            <a:r>
              <a:rPr lang="en-US" sz="2400" dirty="0">
                <a:solidFill>
                  <a:srgbClr val="002B8A"/>
                </a:solidFill>
                <a:latin typeface="Garamond" panose="02020404030301010803" pitchFamily="18" charset="0"/>
              </a:rPr>
              <a:t> planning to participation to pension funds; from investment in human capital to debt management (Lusardi and Mitchel, 2014; </a:t>
            </a:r>
            <a:r>
              <a:rPr lang="en-US" sz="2400" dirty="0" err="1">
                <a:solidFill>
                  <a:srgbClr val="002B8A"/>
                </a:solidFill>
                <a:latin typeface="Garamond" panose="02020404030301010803" pitchFamily="18" charset="0"/>
              </a:rPr>
              <a:t>Fornero</a:t>
            </a:r>
            <a:r>
              <a:rPr lang="en-US" sz="2400" dirty="0">
                <a:solidFill>
                  <a:srgbClr val="002B8A"/>
                </a:solidFill>
                <a:latin typeface="Garamond" panose="02020404030301010803" pitchFamily="18" charset="0"/>
              </a:rPr>
              <a:t> and </a:t>
            </a:r>
            <a:r>
              <a:rPr lang="en-US" sz="2400" dirty="0" err="1">
                <a:solidFill>
                  <a:srgbClr val="002B8A"/>
                </a:solidFill>
                <a:latin typeface="Garamond" panose="02020404030301010803" pitchFamily="18" charset="0"/>
              </a:rPr>
              <a:t>Monticone</a:t>
            </a:r>
            <a:r>
              <a:rPr lang="en-US" sz="2400" dirty="0">
                <a:solidFill>
                  <a:srgbClr val="002B8A"/>
                </a:solidFill>
                <a:latin typeface="Garamond" panose="02020404030301010803" pitchFamily="18" charset="0"/>
              </a:rPr>
              <a:t>, 2011)</a:t>
            </a:r>
          </a:p>
          <a:p>
            <a:pPr algn="just">
              <a:lnSpc>
                <a:spcPct val="100000"/>
              </a:lnSpc>
              <a:spcBef>
                <a:spcPts val="200"/>
              </a:spcBef>
              <a:spcAft>
                <a:spcPts val="600"/>
              </a:spcAft>
              <a:buClr>
                <a:srgbClr val="CD853F"/>
              </a:buClr>
              <a:buFont typeface="Arial" panose="020B0604020202020204" pitchFamily="34" charset="0"/>
              <a:buChar char="•"/>
            </a:pPr>
            <a:r>
              <a:rPr lang="en-US" sz="2400" dirty="0">
                <a:latin typeface="Garamond" panose="02020404030301010803" pitchFamily="18" charset="0"/>
              </a:rPr>
              <a:t> </a:t>
            </a:r>
            <a:r>
              <a:rPr lang="en-US" sz="2600" spc="-50" dirty="0">
                <a:solidFill>
                  <a:srgbClr val="2683C6"/>
                </a:solidFill>
                <a:latin typeface="Garamond" panose="02020404030301010803" pitchFamily="18" charset="0"/>
                <a:ea typeface="+mj-ea"/>
                <a:cs typeface="+mj-cs"/>
              </a:rPr>
              <a:t>the distribution of human capital and of material/financial wealth</a:t>
            </a:r>
            <a:r>
              <a:rPr lang="en-US" sz="2400" dirty="0">
                <a:latin typeface="Garamond" panose="02020404030301010803" pitchFamily="18" charset="0"/>
              </a:rPr>
              <a:t>: </a:t>
            </a:r>
            <a:r>
              <a:rPr lang="en-US" sz="2400" dirty="0" err="1">
                <a:solidFill>
                  <a:srgbClr val="002B8A"/>
                </a:solidFill>
                <a:latin typeface="Garamond" panose="02020404030301010803" pitchFamily="18" charset="0"/>
              </a:rPr>
              <a:t>FinLit</a:t>
            </a:r>
            <a:r>
              <a:rPr lang="en-US" sz="2400" dirty="0">
                <a:solidFill>
                  <a:srgbClr val="002B8A"/>
                </a:solidFill>
                <a:latin typeface="Garamond" panose="02020404030301010803" pitchFamily="18" charset="0"/>
              </a:rPr>
              <a:t> explains a significant share of inequality in the US (Lusardi, Michaud and Mitchel, 2017)</a:t>
            </a:r>
          </a:p>
          <a:p>
            <a:pPr algn="just">
              <a:lnSpc>
                <a:spcPct val="100000"/>
              </a:lnSpc>
              <a:spcBef>
                <a:spcPts val="200"/>
              </a:spcBef>
              <a:spcAft>
                <a:spcPts val="600"/>
              </a:spcAft>
              <a:buClr>
                <a:srgbClr val="CD853F"/>
              </a:buClr>
              <a:buFont typeface="Arial" panose="020B0604020202020204" pitchFamily="34" charset="0"/>
              <a:buChar char="•"/>
            </a:pPr>
            <a:r>
              <a:rPr lang="en-US" sz="2400" dirty="0">
                <a:latin typeface="Garamond" panose="02020404030301010803" pitchFamily="18" charset="0"/>
              </a:rPr>
              <a:t> </a:t>
            </a:r>
            <a:r>
              <a:rPr lang="en-US" sz="2600" spc="-50" dirty="0">
                <a:solidFill>
                  <a:srgbClr val="2683C6"/>
                </a:solidFill>
                <a:latin typeface="Garamond" panose="02020404030301010803" pitchFamily="18" charset="0"/>
                <a:ea typeface="+mj-ea"/>
                <a:cs typeface="+mj-cs"/>
              </a:rPr>
              <a:t>voting </a:t>
            </a:r>
            <a:r>
              <a:rPr lang="en-US" sz="2600" spc="-50" dirty="0" err="1">
                <a:solidFill>
                  <a:srgbClr val="2683C6"/>
                </a:solidFill>
                <a:latin typeface="Garamond" panose="02020404030301010803" pitchFamily="18" charset="0"/>
                <a:ea typeface="+mj-ea"/>
                <a:cs typeface="+mj-cs"/>
              </a:rPr>
              <a:t>behaviour</a:t>
            </a:r>
            <a:r>
              <a:rPr lang="en-US" sz="2400" dirty="0">
                <a:latin typeface="Garamond" panose="02020404030301010803" pitchFamily="18" charset="0"/>
              </a:rPr>
              <a:t>: </a:t>
            </a:r>
            <a:r>
              <a:rPr lang="en-US" sz="2400" dirty="0">
                <a:solidFill>
                  <a:srgbClr val="002B8A"/>
                </a:solidFill>
                <a:latin typeface="Garamond" panose="02020404030301010803" pitchFamily="18" charset="0"/>
              </a:rPr>
              <a:t>the electoral cost of a pension reform is significantly lower in countries with higher </a:t>
            </a:r>
            <a:r>
              <a:rPr lang="en-US" sz="2400" dirty="0" err="1">
                <a:solidFill>
                  <a:srgbClr val="002B8A"/>
                </a:solidFill>
                <a:latin typeface="Garamond" panose="02020404030301010803" pitchFamily="18" charset="0"/>
              </a:rPr>
              <a:t>FinLit</a:t>
            </a:r>
            <a:r>
              <a:rPr lang="en-US" sz="2400" dirty="0">
                <a:solidFill>
                  <a:srgbClr val="002B8A"/>
                </a:solidFill>
                <a:latin typeface="Garamond" panose="02020404030301010803" pitchFamily="18" charset="0"/>
              </a:rPr>
              <a:t> (</a:t>
            </a:r>
            <a:r>
              <a:rPr lang="en-US" sz="2400" dirty="0" err="1">
                <a:solidFill>
                  <a:srgbClr val="002B8A"/>
                </a:solidFill>
                <a:latin typeface="Garamond" panose="02020404030301010803" pitchFamily="18" charset="0"/>
              </a:rPr>
              <a:t>Fornero</a:t>
            </a:r>
            <a:r>
              <a:rPr lang="en-US" sz="2400" dirty="0">
                <a:solidFill>
                  <a:srgbClr val="002B8A"/>
                </a:solidFill>
                <a:latin typeface="Garamond" panose="02020404030301010803" pitchFamily="18" charset="0"/>
              </a:rPr>
              <a:t> and Lo </a:t>
            </a:r>
            <a:r>
              <a:rPr lang="en-US" sz="2400" dirty="0" err="1">
                <a:solidFill>
                  <a:srgbClr val="002B8A"/>
                </a:solidFill>
                <a:latin typeface="Garamond" panose="02020404030301010803" pitchFamily="18" charset="0"/>
              </a:rPr>
              <a:t>Prete</a:t>
            </a:r>
            <a:r>
              <a:rPr lang="en-US" sz="2400" dirty="0">
                <a:solidFill>
                  <a:srgbClr val="002B8A"/>
                </a:solidFill>
                <a:latin typeface="Garamond" panose="02020404030301010803" pitchFamily="18" charset="0"/>
              </a:rPr>
              <a:t>, 2018)</a:t>
            </a:r>
          </a:p>
          <a:p>
            <a:pPr algn="just">
              <a:lnSpc>
                <a:spcPct val="100000"/>
              </a:lnSpc>
              <a:spcBef>
                <a:spcPts val="200"/>
              </a:spcBef>
              <a:spcAft>
                <a:spcPts val="600"/>
              </a:spcAft>
              <a:buClr>
                <a:srgbClr val="CD853F"/>
              </a:buClr>
              <a:buFont typeface="Arial" panose="020B0604020202020204" pitchFamily="34" charset="0"/>
              <a:buChar char="•"/>
            </a:pPr>
            <a:r>
              <a:rPr lang="en-US" sz="2400" dirty="0">
                <a:latin typeface="Garamond" panose="02020404030301010803" pitchFamily="18" charset="0"/>
              </a:rPr>
              <a:t> </a:t>
            </a:r>
            <a:r>
              <a:rPr lang="en-US" sz="2600" spc="-50" dirty="0">
                <a:solidFill>
                  <a:srgbClr val="2683C6"/>
                </a:solidFill>
                <a:latin typeface="Garamond" panose="02020404030301010803" pitchFamily="18" charset="0"/>
                <a:ea typeface="+mj-ea"/>
                <a:cs typeface="+mj-cs"/>
              </a:rPr>
              <a:t>quantity and quality of media information</a:t>
            </a:r>
            <a:r>
              <a:rPr lang="en-US" sz="2400" dirty="0">
                <a:latin typeface="Garamond" panose="02020404030301010803" pitchFamily="18" charset="0"/>
              </a:rPr>
              <a:t> </a:t>
            </a:r>
            <a:r>
              <a:rPr lang="en-US" sz="2400" dirty="0">
                <a:solidFill>
                  <a:srgbClr val="002B8A"/>
                </a:solidFill>
                <a:latin typeface="Garamond" panose="02020404030301010803" pitchFamily="18" charset="0"/>
              </a:rPr>
              <a:t>(</a:t>
            </a:r>
            <a:r>
              <a:rPr lang="en-US" sz="2400" dirty="0" err="1">
                <a:solidFill>
                  <a:srgbClr val="002B8A"/>
                </a:solidFill>
                <a:latin typeface="Garamond" panose="02020404030301010803" pitchFamily="18" charset="0"/>
              </a:rPr>
              <a:t>Fornero</a:t>
            </a:r>
            <a:r>
              <a:rPr lang="en-US" sz="2400" dirty="0">
                <a:solidFill>
                  <a:srgbClr val="002B8A"/>
                </a:solidFill>
                <a:latin typeface="Garamond" panose="02020404030301010803" pitchFamily="18" charset="0"/>
              </a:rPr>
              <a:t>, </a:t>
            </a:r>
            <a:r>
              <a:rPr lang="en-US" sz="2400" dirty="0" err="1">
                <a:solidFill>
                  <a:srgbClr val="002B8A"/>
                </a:solidFill>
                <a:latin typeface="Garamond" panose="02020404030301010803" pitchFamily="18" charset="0"/>
              </a:rPr>
              <a:t>Oggero</a:t>
            </a:r>
            <a:r>
              <a:rPr lang="en-US" sz="2400" dirty="0">
                <a:solidFill>
                  <a:srgbClr val="002B8A"/>
                </a:solidFill>
                <a:latin typeface="Garamond" panose="02020404030301010803" pitchFamily="18" charset="0"/>
              </a:rPr>
              <a:t> and Puglisi, 2018)</a:t>
            </a:r>
            <a:endParaRPr lang="it-IT" sz="2400" dirty="0">
              <a:solidFill>
                <a:srgbClr val="002B8A"/>
              </a:solidFill>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5</a:t>
            </a:fld>
            <a:endParaRPr lang="it-IT" altLang="it-IT"/>
          </a:p>
        </p:txBody>
      </p:sp>
    </p:spTree>
    <p:extLst>
      <p:ext uri="{BB962C8B-B14F-4D97-AF65-F5344CB8AC3E}">
        <p14:creationId xmlns:p14="http://schemas.microsoft.com/office/powerpoint/2010/main" val="63767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7212" y="128946"/>
            <a:ext cx="8568952" cy="576064"/>
          </a:xfrm>
        </p:spPr>
        <p:txBody>
          <a:bodyPr>
            <a:noAutofit/>
          </a:bodyPr>
          <a:lstStyle/>
          <a:p>
            <a:pPr algn="ctr">
              <a:lnSpc>
                <a:spcPct val="100000"/>
              </a:lnSpc>
            </a:pPr>
            <a:r>
              <a:rPr lang="it-IT" sz="3400" dirty="0">
                <a:solidFill>
                  <a:srgbClr val="2683C6"/>
                </a:solidFill>
                <a:latin typeface="Gill Sans MT" panose="020B0502020104020203" pitchFamily="34" charset="0"/>
              </a:rPr>
              <a:t>A PROLIFIC FIELD OF RESEARCH</a:t>
            </a:r>
          </a:p>
        </p:txBody>
      </p:sp>
      <p:sp>
        <p:nvSpPr>
          <p:cNvPr id="3" name="Segnaposto contenuto 2"/>
          <p:cNvSpPr>
            <a:spLocks noGrp="1"/>
          </p:cNvSpPr>
          <p:nvPr>
            <p:ph idx="1"/>
          </p:nvPr>
        </p:nvSpPr>
        <p:spPr>
          <a:xfrm>
            <a:off x="31973" y="866504"/>
            <a:ext cx="5040560" cy="4741289"/>
          </a:xfrm>
          <a:solidFill>
            <a:schemeClr val="bg1"/>
          </a:solidFill>
        </p:spPr>
        <p:txBody>
          <a:bodyPr>
            <a:normAutofit/>
          </a:bodyPr>
          <a:lstStyle/>
          <a:p>
            <a:pPr algn="just">
              <a:lnSpc>
                <a:spcPct val="100000"/>
              </a:lnSpc>
              <a:spcBef>
                <a:spcPts val="200"/>
              </a:spcBef>
              <a:spcAft>
                <a:spcPts val="1200"/>
              </a:spcAft>
              <a:buClr>
                <a:srgbClr val="CD853F"/>
              </a:buClr>
              <a:buFont typeface="Arial" panose="020B0604020202020204" pitchFamily="34" charset="0"/>
              <a:buChar char="•"/>
            </a:pPr>
            <a:r>
              <a:rPr lang="en-US" sz="2400" spc="-50" dirty="0">
                <a:solidFill>
                  <a:srgbClr val="2683C6"/>
                </a:solidFill>
                <a:latin typeface="Garamond" panose="02020404030301010803" pitchFamily="18" charset="0"/>
                <a:ea typeface="+mj-ea"/>
                <a:cs typeface="+mj-cs"/>
              </a:rPr>
              <a:t> Creating programs</a:t>
            </a:r>
            <a:r>
              <a:rPr lang="en-US" sz="2400" dirty="0">
                <a:latin typeface="Garamond" panose="02020404030301010803" pitchFamily="18" charset="0"/>
              </a:rPr>
              <a:t>: </a:t>
            </a:r>
            <a:r>
              <a:rPr lang="en-US" dirty="0">
                <a:solidFill>
                  <a:srgbClr val="002B8A"/>
                </a:solidFill>
                <a:latin typeface="Garamond" panose="02020404030301010803" pitchFamily="18" charset="0"/>
              </a:rPr>
              <a:t>since </a:t>
            </a:r>
            <a:r>
              <a:rPr lang="en-US" dirty="0" err="1">
                <a:solidFill>
                  <a:srgbClr val="002B8A"/>
                </a:solidFill>
                <a:latin typeface="Garamond" panose="02020404030301010803" pitchFamily="18" charset="0"/>
              </a:rPr>
              <a:t>FinLit</a:t>
            </a:r>
            <a:r>
              <a:rPr lang="en-US" dirty="0">
                <a:solidFill>
                  <a:srgbClr val="002B8A"/>
                </a:solidFill>
                <a:latin typeface="Garamond" panose="02020404030301010803" pitchFamily="18" charset="0"/>
              </a:rPr>
              <a:t> can be improved by investing in education, governments may increase citizens’ awareness of what is involved in both personal finance management and in economic policy and reforms, by investing in specific education programs for adults and basic financial education in school, helping to improve the outcomes of individual and collective decisions.</a:t>
            </a:r>
            <a:r>
              <a:rPr lang="en-US" sz="2400" spc="-50" dirty="0">
                <a:solidFill>
                  <a:srgbClr val="2683C6"/>
                </a:solidFill>
                <a:latin typeface="Garamond" panose="02020404030301010803" pitchFamily="18" charset="0"/>
                <a:ea typeface="+mj-ea"/>
                <a:cs typeface="+mj-cs"/>
              </a:rPr>
              <a:t> </a:t>
            </a:r>
          </a:p>
          <a:p>
            <a:pPr algn="just">
              <a:lnSpc>
                <a:spcPct val="100000"/>
              </a:lnSpc>
              <a:spcBef>
                <a:spcPts val="200"/>
              </a:spcBef>
              <a:spcAft>
                <a:spcPts val="1200"/>
              </a:spcAft>
              <a:buClr>
                <a:srgbClr val="CD853F"/>
              </a:buClr>
              <a:buFont typeface="Arial" panose="020B0604020202020204" pitchFamily="34" charset="0"/>
              <a:buChar char="•"/>
            </a:pPr>
            <a:r>
              <a:rPr lang="en-US" sz="2400" spc="-50" dirty="0">
                <a:solidFill>
                  <a:srgbClr val="2683C6"/>
                </a:solidFill>
                <a:latin typeface="Garamond" panose="02020404030301010803" pitchFamily="18" charset="0"/>
                <a:ea typeface="+mj-ea"/>
                <a:cs typeface="+mj-cs"/>
              </a:rPr>
              <a:t> Testing programs</a:t>
            </a:r>
            <a:r>
              <a:rPr lang="en-US" sz="2400" dirty="0">
                <a:latin typeface="Garamond" panose="02020404030301010803" pitchFamily="18" charset="0"/>
              </a:rPr>
              <a:t>: </a:t>
            </a:r>
            <a:r>
              <a:rPr lang="en-US" dirty="0">
                <a:solidFill>
                  <a:srgbClr val="002B8A"/>
                </a:solidFill>
                <a:latin typeface="Garamond" panose="02020404030301010803" pitchFamily="18" charset="0"/>
              </a:rPr>
              <a:t>the effectiveness of specific programs of financial education, ad hoc for more exposed groups or as part of general education in school, have been assessed (Martin, 2012; </a:t>
            </a:r>
            <a:r>
              <a:rPr lang="en-US" dirty="0" err="1">
                <a:solidFill>
                  <a:srgbClr val="002B8A"/>
                </a:solidFill>
                <a:latin typeface="Garamond" panose="02020404030301010803" pitchFamily="18" charset="0"/>
              </a:rPr>
              <a:t>Nicolini</a:t>
            </a:r>
            <a:r>
              <a:rPr lang="en-US" dirty="0">
                <a:solidFill>
                  <a:srgbClr val="002B8A"/>
                </a:solidFill>
                <a:latin typeface="Garamond" panose="02020404030301010803" pitchFamily="18" charset="0"/>
              </a:rPr>
              <a:t> and </a:t>
            </a:r>
            <a:r>
              <a:rPr lang="en-US" dirty="0" err="1">
                <a:solidFill>
                  <a:srgbClr val="002B8A"/>
                </a:solidFill>
                <a:latin typeface="Garamond" panose="02020404030301010803" pitchFamily="18" charset="0"/>
              </a:rPr>
              <a:t>Cude</a:t>
            </a:r>
            <a:r>
              <a:rPr lang="en-US" dirty="0">
                <a:solidFill>
                  <a:srgbClr val="002B8A"/>
                </a:solidFill>
                <a:latin typeface="Garamond" panose="02020404030301010803" pitchFamily="18" charset="0"/>
              </a:rPr>
              <a:t>, 2022)</a:t>
            </a:r>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6</a:t>
            </a:fld>
            <a:endParaRPr lang="it-IT" altLang="it-IT"/>
          </a:p>
        </p:txBody>
      </p:sp>
      <p:pic>
        <p:nvPicPr>
          <p:cNvPr id="5" name="Picture 2">
            <a:extLst>
              <a:ext uri="{FF2B5EF4-FFF2-40B4-BE49-F238E27FC236}">
                <a16:creationId xmlns:a16="http://schemas.microsoft.com/office/drawing/2014/main" id="{EDC09FAF-B5FE-FA5F-D949-7C17AF624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9" y="1047438"/>
            <a:ext cx="2880320" cy="4309241"/>
          </a:xfrm>
          <a:prstGeom prst="rect">
            <a:avLst/>
          </a:prstGeom>
          <a:noFill/>
          <a:ln w="19050">
            <a:solidFill>
              <a:schemeClr val="bg2">
                <a:lumMod val="50000"/>
              </a:schemeClr>
            </a:solidFill>
          </a:ln>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F1CF1E1B-15D7-E23F-E144-5C6B65D7FEFD}"/>
              </a:ext>
            </a:extLst>
          </p:cNvPr>
          <p:cNvSpPr txBox="1"/>
          <p:nvPr/>
        </p:nvSpPr>
        <p:spPr>
          <a:xfrm>
            <a:off x="11661" y="5699108"/>
            <a:ext cx="10896028" cy="584775"/>
          </a:xfrm>
          <a:prstGeom prst="rect">
            <a:avLst/>
          </a:prstGeom>
          <a:noFill/>
        </p:spPr>
        <p:txBody>
          <a:bodyPr wrap="square" rtlCol="0">
            <a:spAutoFit/>
          </a:bodyPr>
          <a:lstStyle/>
          <a:p>
            <a:r>
              <a:rPr lang="en-US" sz="1600" dirty="0" err="1">
                <a:solidFill>
                  <a:srgbClr val="7030A0"/>
                </a:solidFill>
              </a:rPr>
              <a:t>Fornero</a:t>
            </a:r>
            <a:r>
              <a:rPr lang="en-US" sz="1600" dirty="0">
                <a:solidFill>
                  <a:srgbClr val="7030A0"/>
                </a:solidFill>
              </a:rPr>
              <a:t>, E., &amp; Lo </a:t>
            </a:r>
            <a:r>
              <a:rPr lang="en-US" sz="1600" dirty="0" err="1">
                <a:solidFill>
                  <a:srgbClr val="7030A0"/>
                </a:solidFill>
              </a:rPr>
              <a:t>Prete</a:t>
            </a:r>
            <a:r>
              <a:rPr lang="en-US" sz="1600" dirty="0">
                <a:solidFill>
                  <a:srgbClr val="7030A0"/>
                </a:solidFill>
              </a:rPr>
              <a:t>, A. (2023,  </a:t>
            </a:r>
            <a:r>
              <a:rPr lang="en-US" sz="1600" i="1" dirty="0">
                <a:solidFill>
                  <a:srgbClr val="7030A0"/>
                </a:solidFill>
              </a:rPr>
              <a:t>Financial education: From better personal finance to improved citizenship</a:t>
            </a:r>
            <a:r>
              <a:rPr lang="en-US" sz="1600" dirty="0">
                <a:solidFill>
                  <a:srgbClr val="7030A0"/>
                </a:solidFill>
              </a:rPr>
              <a:t>.</a:t>
            </a:r>
            <a:br>
              <a:rPr lang="en-US" sz="1600" dirty="0">
                <a:solidFill>
                  <a:srgbClr val="7030A0"/>
                </a:solidFill>
              </a:rPr>
            </a:br>
            <a:r>
              <a:rPr lang="en-US" sz="1600" dirty="0">
                <a:solidFill>
                  <a:srgbClr val="7030A0"/>
                </a:solidFill>
              </a:rPr>
              <a:t>Journal of Financial Literacy and Wellbeing</a:t>
            </a:r>
            <a:endParaRPr lang="en-US" sz="1600" dirty="0"/>
          </a:p>
        </p:txBody>
      </p:sp>
    </p:spTree>
    <p:extLst>
      <p:ext uri="{BB962C8B-B14F-4D97-AF65-F5344CB8AC3E}">
        <p14:creationId xmlns:p14="http://schemas.microsoft.com/office/powerpoint/2010/main" val="23711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332656"/>
            <a:ext cx="8568952" cy="576064"/>
          </a:xfrm>
        </p:spPr>
        <p:txBody>
          <a:bodyPr>
            <a:noAutofit/>
          </a:bodyPr>
          <a:lstStyle/>
          <a:p>
            <a:pPr algn="ctr">
              <a:lnSpc>
                <a:spcPct val="100000"/>
              </a:lnSpc>
            </a:pPr>
            <a:r>
              <a:rPr lang="it-IT" sz="3400">
                <a:solidFill>
                  <a:srgbClr val="2683C6"/>
                </a:solidFill>
                <a:latin typeface="Gill Sans MT" panose="020B0502020104020203" pitchFamily="34" charset="0"/>
              </a:rPr>
              <a:t>THE IMPORTANCE OF FINANCIAL LITERACY</a:t>
            </a:r>
          </a:p>
        </p:txBody>
      </p:sp>
      <p:graphicFrame>
        <p:nvGraphicFramePr>
          <p:cNvPr id="9" name="Segnaposto contenuto 8">
            <a:extLst>
              <a:ext uri="{FF2B5EF4-FFF2-40B4-BE49-F238E27FC236}">
                <a16:creationId xmlns:a16="http://schemas.microsoft.com/office/drawing/2014/main" id="{7BBFD0E6-979F-6C9F-1BCA-8CC742BF57BD}"/>
              </a:ext>
            </a:extLst>
          </p:cNvPr>
          <p:cNvGraphicFramePr>
            <a:graphicFrameLocks noGrp="1"/>
          </p:cNvGraphicFramePr>
          <p:nvPr>
            <p:ph idx="1"/>
            <p:extLst>
              <p:ext uri="{D42A27DB-BD31-4B8C-83A1-F6EECF244321}">
                <p14:modId xmlns:p14="http://schemas.microsoft.com/office/powerpoint/2010/main" val="1123286458"/>
              </p:ext>
            </p:extLst>
          </p:nvPr>
        </p:nvGraphicFramePr>
        <p:xfrm>
          <a:off x="800100" y="1484784"/>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7</a:t>
            </a:fld>
            <a:endParaRPr lang="it-IT" altLang="it-IT"/>
          </a:p>
        </p:txBody>
      </p:sp>
    </p:spTree>
    <p:extLst>
      <p:ext uri="{BB962C8B-B14F-4D97-AF65-F5344CB8AC3E}">
        <p14:creationId xmlns:p14="http://schemas.microsoft.com/office/powerpoint/2010/main" val="168761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332656"/>
            <a:ext cx="8568952" cy="576064"/>
          </a:xfrm>
        </p:spPr>
        <p:txBody>
          <a:bodyPr>
            <a:noAutofit/>
          </a:bodyPr>
          <a:lstStyle/>
          <a:p>
            <a:pPr algn="ctr">
              <a:lnSpc>
                <a:spcPct val="100000"/>
              </a:lnSpc>
            </a:pPr>
            <a:r>
              <a:rPr lang="it-IT" sz="3400">
                <a:solidFill>
                  <a:srgbClr val="2683C6"/>
                </a:solidFill>
                <a:latin typeface="Gill Sans MT" panose="020B0502020104020203" pitchFamily="34" charset="0"/>
              </a:rPr>
              <a:t>THE IMPORTANCE OF FINANCIAL LITERACY</a:t>
            </a:r>
          </a:p>
        </p:txBody>
      </p:sp>
      <p:sp>
        <p:nvSpPr>
          <p:cNvPr id="3" name="Segnaposto contenuto 2"/>
          <p:cNvSpPr>
            <a:spLocks noGrp="1"/>
          </p:cNvSpPr>
          <p:nvPr>
            <p:ph idx="1"/>
          </p:nvPr>
        </p:nvSpPr>
        <p:spPr>
          <a:xfrm>
            <a:off x="539552" y="1042663"/>
            <a:ext cx="8136904" cy="4286269"/>
          </a:xfrm>
          <a:solidFill>
            <a:schemeClr val="bg1"/>
          </a:solidFill>
        </p:spPr>
        <p:txBody>
          <a:bodyPr>
            <a:normAutofit/>
          </a:bodyPr>
          <a:lstStyle/>
          <a:p>
            <a:pPr algn="just">
              <a:lnSpc>
                <a:spcPct val="100000"/>
              </a:lnSpc>
              <a:spcBef>
                <a:spcPts val="200"/>
              </a:spcBef>
              <a:buClr>
                <a:srgbClr val="CD853F"/>
              </a:buClr>
              <a:buFont typeface="Arial" panose="020B0604020202020204" pitchFamily="34" charset="0"/>
              <a:buChar char="•"/>
            </a:pPr>
            <a:r>
              <a:rPr lang="it-IT" sz="2800" dirty="0"/>
              <a:t> </a:t>
            </a:r>
            <a:r>
              <a:rPr lang="it-IT" sz="2800" spc="-50" dirty="0">
                <a:solidFill>
                  <a:srgbClr val="2683C6"/>
                </a:solidFill>
                <a:latin typeface="Garamond" panose="02020404030301010803" pitchFamily="18" charset="0"/>
                <a:ea typeface="+mj-ea"/>
                <a:cs typeface="+mj-cs"/>
              </a:rPr>
              <a:t>Personal </a:t>
            </a:r>
            <a:r>
              <a:rPr lang="en-US" sz="2800" spc="-50" dirty="0">
                <a:solidFill>
                  <a:srgbClr val="2683C6"/>
                </a:solidFill>
                <a:latin typeface="Garamond" panose="02020404030301010803" pitchFamily="18" charset="0"/>
                <a:ea typeface="+mj-ea"/>
                <a:cs typeface="+mj-cs"/>
              </a:rPr>
              <a:t>finance</a:t>
            </a:r>
            <a:r>
              <a:rPr lang="it-IT" sz="2400" dirty="0">
                <a:latin typeface="Garamond" panose="02020404030301010803" pitchFamily="18" charset="0"/>
              </a:rPr>
              <a:t>: </a:t>
            </a:r>
            <a:r>
              <a:rPr lang="en-US" sz="2400" dirty="0">
                <a:solidFill>
                  <a:srgbClr val="002B8A"/>
                </a:solidFill>
                <a:latin typeface="Garamond" panose="02020404030301010803" pitchFamily="18" charset="0"/>
              </a:rPr>
              <a:t>highly relevant to essential choices in various aspects/moments of the individuals’ life cycle, from youth to seniority</a:t>
            </a:r>
          </a:p>
          <a:p>
            <a:pPr algn="just">
              <a:lnSpc>
                <a:spcPct val="100000"/>
              </a:lnSpc>
              <a:spcBef>
                <a:spcPts val="200"/>
              </a:spcBef>
              <a:buClr>
                <a:srgbClr val="CD853F"/>
              </a:buClr>
              <a:buFont typeface="Arial" panose="020B0604020202020204" pitchFamily="34" charset="0"/>
              <a:buChar char="•"/>
            </a:pPr>
            <a:r>
              <a:rPr lang="en-US" sz="2400" dirty="0">
                <a:latin typeface="Garamond" panose="02020404030301010803" pitchFamily="18" charset="0"/>
              </a:rPr>
              <a:t> </a:t>
            </a:r>
            <a:r>
              <a:rPr lang="it-IT" sz="2800" spc="-50" dirty="0">
                <a:solidFill>
                  <a:srgbClr val="2683C6"/>
                </a:solidFill>
                <a:latin typeface="Garamond" panose="02020404030301010803" pitchFamily="18" charset="0"/>
                <a:ea typeface="+mj-ea"/>
                <a:cs typeface="+mj-cs"/>
              </a:rPr>
              <a:t>Equality</a:t>
            </a:r>
            <a:r>
              <a:rPr lang="en-US" sz="2400" dirty="0">
                <a:latin typeface="Garamond" panose="02020404030301010803" pitchFamily="18" charset="0"/>
              </a:rPr>
              <a:t>: </a:t>
            </a:r>
            <a:r>
              <a:rPr lang="en-US" sz="2400" dirty="0">
                <a:solidFill>
                  <a:srgbClr val="002B8A"/>
                </a:solidFill>
                <a:latin typeface="Garamond" panose="02020404030301010803" pitchFamily="18" charset="0"/>
              </a:rPr>
              <a:t>reduce income and wealth inequality, promote policy measures (e.g. a more progressive and universal taxation)</a:t>
            </a:r>
          </a:p>
          <a:p>
            <a:pPr algn="just">
              <a:lnSpc>
                <a:spcPct val="100000"/>
              </a:lnSpc>
              <a:spcBef>
                <a:spcPts val="200"/>
              </a:spcBef>
              <a:buClr>
                <a:srgbClr val="CD853F"/>
              </a:buClr>
              <a:buFont typeface="Arial" panose="020B0604020202020204" pitchFamily="34" charset="0"/>
              <a:buChar char="•"/>
            </a:pPr>
            <a:r>
              <a:rPr lang="en-US" sz="2400" dirty="0">
                <a:latin typeface="Garamond" panose="02020404030301010803" pitchFamily="18" charset="0"/>
              </a:rPr>
              <a:t> </a:t>
            </a:r>
            <a:r>
              <a:rPr lang="en-US" sz="2800" spc="-50" dirty="0">
                <a:solidFill>
                  <a:srgbClr val="2683C6"/>
                </a:solidFill>
                <a:latin typeface="Garamond" panose="02020404030301010803" pitchFamily="18" charset="0"/>
                <a:ea typeface="+mj-ea"/>
                <a:cs typeface="+mj-cs"/>
              </a:rPr>
              <a:t>Citizenship</a:t>
            </a:r>
            <a:r>
              <a:rPr lang="en-US" sz="2400" dirty="0">
                <a:latin typeface="Garamond" panose="02020404030301010803" pitchFamily="18" charset="0"/>
              </a:rPr>
              <a:t>: </a:t>
            </a:r>
            <a:r>
              <a:rPr lang="en-US" sz="2400" dirty="0">
                <a:solidFill>
                  <a:srgbClr val="002B8A"/>
                </a:solidFill>
                <a:latin typeface="Garamond" panose="02020404030301010803" pitchFamily="18" charset="0"/>
              </a:rPr>
              <a:t>understanding of economic reforms needed to improve efficiency, inclusion, and sustainability of public finances and institutions</a:t>
            </a:r>
            <a:endParaRPr lang="it-IT" sz="2400" dirty="0">
              <a:solidFill>
                <a:srgbClr val="002B8A"/>
              </a:solidFill>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8</a:t>
            </a:fld>
            <a:endParaRPr lang="it-IT" altLang="it-IT"/>
          </a:p>
        </p:txBody>
      </p:sp>
      <p:sp>
        <p:nvSpPr>
          <p:cNvPr id="7" name="Rettangolo con angoli arrotondati 6">
            <a:extLst>
              <a:ext uri="{FF2B5EF4-FFF2-40B4-BE49-F238E27FC236}">
                <a16:creationId xmlns:a16="http://schemas.microsoft.com/office/drawing/2014/main" id="{54903CAF-EDFA-B04F-FC6D-8EDCA852B3E1}"/>
              </a:ext>
            </a:extLst>
          </p:cNvPr>
          <p:cNvSpPr/>
          <p:nvPr/>
        </p:nvSpPr>
        <p:spPr>
          <a:xfrm>
            <a:off x="1403648" y="4797152"/>
            <a:ext cx="2520280" cy="1440160"/>
          </a:xfrm>
          <a:prstGeom prst="roundRect">
            <a:avLst/>
          </a:prstGeom>
          <a:gradFill>
            <a:gsLst>
              <a:gs pos="0">
                <a:schemeClr val="accent2"/>
              </a:gs>
              <a:gs pos="100000">
                <a:srgbClr val="61C5ED"/>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Economic</a:t>
            </a:r>
            <a:br>
              <a:rPr lang="en-US"/>
            </a:br>
            <a:r>
              <a:rPr lang="en-US"/>
              <a:t>gains and losses (fragility, exclusion..) in a </a:t>
            </a:r>
            <a:r>
              <a:rPr lang="en-US" i="1"/>
              <a:t>risky environment</a:t>
            </a:r>
            <a:endParaRPr lang="it-IT" i="1"/>
          </a:p>
        </p:txBody>
      </p:sp>
      <p:sp>
        <p:nvSpPr>
          <p:cNvPr id="8" name="Rettangolo con angoli arrotondati 7">
            <a:extLst>
              <a:ext uri="{FF2B5EF4-FFF2-40B4-BE49-F238E27FC236}">
                <a16:creationId xmlns:a16="http://schemas.microsoft.com/office/drawing/2014/main" id="{D35188A0-F882-9E99-D5B7-F59F00D73E5B}"/>
              </a:ext>
            </a:extLst>
          </p:cNvPr>
          <p:cNvSpPr/>
          <p:nvPr/>
        </p:nvSpPr>
        <p:spPr>
          <a:xfrm>
            <a:off x="5436096" y="4797152"/>
            <a:ext cx="2520280" cy="1440160"/>
          </a:xfrm>
          <a:prstGeom prst="roundRect">
            <a:avLst/>
          </a:prstGeom>
          <a:gradFill>
            <a:gsLst>
              <a:gs pos="0">
                <a:schemeClr val="accent2"/>
              </a:gs>
              <a:gs pos="100000">
                <a:srgbClr val="61C5ED"/>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common basis to improve society </a:t>
            </a:r>
            <a:endParaRPr lang="it-IT"/>
          </a:p>
        </p:txBody>
      </p:sp>
      <p:sp>
        <p:nvSpPr>
          <p:cNvPr id="11" name="Freccia a destra 10">
            <a:extLst>
              <a:ext uri="{FF2B5EF4-FFF2-40B4-BE49-F238E27FC236}">
                <a16:creationId xmlns:a16="http://schemas.microsoft.com/office/drawing/2014/main" id="{C79E49C6-9F54-132C-A2FE-073815EE3318}"/>
              </a:ext>
            </a:extLst>
          </p:cNvPr>
          <p:cNvSpPr/>
          <p:nvPr/>
        </p:nvSpPr>
        <p:spPr>
          <a:xfrm>
            <a:off x="4283968" y="5263411"/>
            <a:ext cx="7920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176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524" y="116632"/>
            <a:ext cx="8568952" cy="1152128"/>
          </a:xfrm>
        </p:spPr>
        <p:txBody>
          <a:bodyPr>
            <a:noAutofit/>
          </a:bodyPr>
          <a:lstStyle/>
          <a:p>
            <a:pPr algn="ctr">
              <a:lnSpc>
                <a:spcPct val="100000"/>
              </a:lnSpc>
            </a:pPr>
            <a:r>
              <a:rPr lang="en-US" sz="3200">
                <a:solidFill>
                  <a:srgbClr val="2683C6"/>
                </a:solidFill>
                <a:latin typeface="Gill Sans MT" panose="020B0502020104020203" pitchFamily="34" charset="0"/>
              </a:rPr>
              <a:t>KEY ECONOMIC DECISIONS</a:t>
            </a:r>
            <a:br>
              <a:rPr lang="en-US" sz="3200">
                <a:solidFill>
                  <a:srgbClr val="2683C6"/>
                </a:solidFill>
                <a:latin typeface="Gill Sans MT" panose="020B0502020104020203" pitchFamily="34" charset="0"/>
              </a:rPr>
            </a:br>
            <a:r>
              <a:rPr lang="en-US" sz="3200">
                <a:solidFill>
                  <a:srgbClr val="2683C6"/>
                </a:solidFill>
                <a:latin typeface="Gill Sans MT" panose="020B0502020104020203" pitchFamily="34" charset="0"/>
              </a:rPr>
              <a:t>OVER THE LIFE CYCLE</a:t>
            </a:r>
            <a:endParaRPr lang="it-IT" sz="3200">
              <a:solidFill>
                <a:srgbClr val="2683C6"/>
              </a:solidFill>
              <a:latin typeface="Gill Sans MT" panose="020B0502020104020203" pitchFamily="34" charset="0"/>
            </a:endParaRPr>
          </a:p>
        </p:txBody>
      </p:sp>
      <p:sp>
        <p:nvSpPr>
          <p:cNvPr id="39" name="Segnaposto contenuto 2">
            <a:extLst>
              <a:ext uri="{FF2B5EF4-FFF2-40B4-BE49-F238E27FC236}">
                <a16:creationId xmlns:a16="http://schemas.microsoft.com/office/drawing/2014/main" id="{43E80735-4294-B671-7454-633C0C3B63CE}"/>
              </a:ext>
            </a:extLst>
          </p:cNvPr>
          <p:cNvSpPr>
            <a:spLocks noGrp="1"/>
          </p:cNvSpPr>
          <p:nvPr>
            <p:ph idx="1"/>
          </p:nvPr>
        </p:nvSpPr>
        <p:spPr>
          <a:xfrm>
            <a:off x="168274" y="1513633"/>
            <a:ext cx="8856984" cy="943630"/>
          </a:xfrm>
          <a:solidFill>
            <a:schemeClr val="bg1"/>
          </a:solidFill>
        </p:spPr>
        <p:txBody>
          <a:bodyPr>
            <a:normAutofit lnSpcReduction="10000"/>
          </a:bodyPr>
          <a:lstStyle/>
          <a:p>
            <a:pPr marL="0" indent="0" algn="just">
              <a:lnSpc>
                <a:spcPct val="100000"/>
              </a:lnSpc>
              <a:spcBef>
                <a:spcPts val="200"/>
              </a:spcBef>
              <a:buClr>
                <a:srgbClr val="CD853F"/>
              </a:buClr>
              <a:buNone/>
            </a:pPr>
            <a:r>
              <a:rPr lang="en-US">
                <a:solidFill>
                  <a:srgbClr val="002B8A"/>
                </a:solidFill>
              </a:rPr>
              <a:t>Gr</a:t>
            </a:r>
            <a:r>
              <a:rPr lang="en-US" sz="2000">
                <a:solidFill>
                  <a:srgbClr val="002B8A"/>
                </a:solidFill>
              </a:rPr>
              <a:t>eater</a:t>
            </a:r>
            <a:r>
              <a:rPr lang="en-US" sz="2000"/>
              <a:t> </a:t>
            </a:r>
            <a:r>
              <a:rPr lang="en-US" sz="2000">
                <a:solidFill>
                  <a:srgbClr val="2683C6"/>
                </a:solidFill>
              </a:rPr>
              <a:t>responsibility transferred onto individuals,</a:t>
            </a:r>
            <a:r>
              <a:rPr lang="en-US" sz="2000"/>
              <a:t> </a:t>
            </a:r>
            <a:r>
              <a:rPr lang="en-US" sz="2000">
                <a:solidFill>
                  <a:srgbClr val="002B8A"/>
                </a:solidFill>
              </a:rPr>
              <a:t>in consequence: greater complexity of life in a globalized </a:t>
            </a:r>
            <a:r>
              <a:rPr lang="en-US">
                <a:solidFill>
                  <a:srgbClr val="002B8A"/>
                </a:solidFill>
              </a:rPr>
              <a:t>world, </a:t>
            </a:r>
            <a:r>
              <a:rPr lang="en-US" sz="2000">
                <a:solidFill>
                  <a:srgbClr val="002B8A"/>
                </a:solidFill>
              </a:rPr>
              <a:t>pro-market policies of past decades, financial markets deregulation and the cutback of public welfare programs.</a:t>
            </a:r>
            <a:endParaRPr lang="en-US" sz="2200">
              <a:solidFill>
                <a:srgbClr val="002B8A"/>
              </a:solidFill>
            </a:endParaRPr>
          </a:p>
        </p:txBody>
      </p:sp>
      <p:sp>
        <p:nvSpPr>
          <p:cNvPr id="4" name="Segnaposto numero diapositiva 3"/>
          <p:cNvSpPr>
            <a:spLocks noGrp="1"/>
          </p:cNvSpPr>
          <p:nvPr>
            <p:ph type="sldNum" sz="quarter" idx="12"/>
          </p:nvPr>
        </p:nvSpPr>
        <p:spPr/>
        <p:txBody>
          <a:bodyPr/>
          <a:lstStyle/>
          <a:p>
            <a:pPr>
              <a:defRPr/>
            </a:pPr>
            <a:fld id="{3E6A0A15-8AD5-294B-8F47-76104D597622}" type="slidenum">
              <a:rPr lang="it-IT" altLang="it-IT" smtClean="0"/>
              <a:pPr>
                <a:defRPr/>
              </a:pPr>
              <a:t>9</a:t>
            </a:fld>
            <a:endParaRPr lang="it-IT" altLang="it-IT"/>
          </a:p>
        </p:txBody>
      </p:sp>
      <p:grpSp>
        <p:nvGrpSpPr>
          <p:cNvPr id="24" name="Gruppo 23">
            <a:extLst>
              <a:ext uri="{FF2B5EF4-FFF2-40B4-BE49-F238E27FC236}">
                <a16:creationId xmlns:a16="http://schemas.microsoft.com/office/drawing/2014/main" id="{4CFD703C-DA40-4996-D335-2D376C84BE4B}"/>
              </a:ext>
            </a:extLst>
          </p:cNvPr>
          <p:cNvGrpSpPr/>
          <p:nvPr/>
        </p:nvGrpSpPr>
        <p:grpSpPr>
          <a:xfrm>
            <a:off x="4969115" y="2943143"/>
            <a:ext cx="4031376" cy="2935451"/>
            <a:chOff x="752941" y="0"/>
            <a:chExt cx="3431772" cy="3976216"/>
          </a:xfrm>
        </p:grpSpPr>
        <p:sp>
          <p:nvSpPr>
            <p:cNvPr id="25" name="Rettangolo con angoli arrotondati 24">
              <a:extLst>
                <a:ext uri="{FF2B5EF4-FFF2-40B4-BE49-F238E27FC236}">
                  <a16:creationId xmlns:a16="http://schemas.microsoft.com/office/drawing/2014/main" id="{ADAF1501-6FF5-965C-974E-43209824FF35}"/>
                </a:ext>
              </a:extLst>
            </p:cNvPr>
            <p:cNvSpPr/>
            <p:nvPr/>
          </p:nvSpPr>
          <p:spPr>
            <a:xfrm>
              <a:off x="752941" y="0"/>
              <a:ext cx="3431772" cy="397621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CasellaDiTesto 25">
              <a:extLst>
                <a:ext uri="{FF2B5EF4-FFF2-40B4-BE49-F238E27FC236}">
                  <a16:creationId xmlns:a16="http://schemas.microsoft.com/office/drawing/2014/main" id="{764DA974-6FC2-10A4-33F5-732D5C610995}"/>
                </a:ext>
              </a:extLst>
            </p:cNvPr>
            <p:cNvSpPr txBox="1"/>
            <p:nvPr/>
          </p:nvSpPr>
          <p:spPr>
            <a:xfrm>
              <a:off x="853454" y="100513"/>
              <a:ext cx="3230746" cy="37751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285750" lvl="1" indent="-285750" algn="l" defTabSz="800100">
                <a:lnSpc>
                  <a:spcPct val="90000"/>
                </a:lnSpc>
                <a:spcBef>
                  <a:spcPct val="0"/>
                </a:spcBef>
                <a:spcAft>
                  <a:spcPct val="15000"/>
                </a:spcAft>
                <a:buClr>
                  <a:srgbClr val="CD853F"/>
                </a:buClr>
                <a:buFont typeface="Arial" panose="020B0604020202020204" pitchFamily="34" charset="0"/>
                <a:buChar char="•"/>
              </a:pPr>
              <a:r>
                <a:rPr lang="en-US">
                  <a:solidFill>
                    <a:srgbClr val="002B8A"/>
                  </a:solidFill>
                </a:rPr>
                <a:t>Myopic behavior</a:t>
              </a:r>
            </a:p>
            <a:p>
              <a:pPr marL="285750" lvl="1" indent="-285750" algn="l" defTabSz="800100">
                <a:lnSpc>
                  <a:spcPct val="90000"/>
                </a:lnSpc>
                <a:spcBef>
                  <a:spcPct val="0"/>
                </a:spcBef>
                <a:spcAft>
                  <a:spcPct val="15000"/>
                </a:spcAft>
                <a:buClr>
                  <a:srgbClr val="CD853F"/>
                </a:buClr>
                <a:buFont typeface="Arial" panose="020B0604020202020204" pitchFamily="34" charset="0"/>
                <a:buChar char="•"/>
              </a:pPr>
              <a:r>
                <a:rPr lang="en-US">
                  <a:solidFill>
                    <a:srgbClr val="002B8A"/>
                  </a:solidFill>
                </a:rPr>
                <a:t>Irrational decisions</a:t>
              </a:r>
            </a:p>
            <a:p>
              <a:pPr marL="285750" lvl="1" indent="-285750" defTabSz="800100">
                <a:lnSpc>
                  <a:spcPct val="90000"/>
                </a:lnSpc>
                <a:spcBef>
                  <a:spcPct val="0"/>
                </a:spcBef>
                <a:spcAft>
                  <a:spcPct val="15000"/>
                </a:spcAft>
                <a:buClr>
                  <a:srgbClr val="CD853F"/>
                </a:buClr>
                <a:buFont typeface="Arial" panose="020B0604020202020204" pitchFamily="34" charset="0"/>
                <a:buChar char="•"/>
              </a:pPr>
              <a:r>
                <a:rPr lang="en-US">
                  <a:solidFill>
                    <a:srgbClr val="002B8A"/>
                  </a:solidFill>
                </a:rPr>
                <a:t>Lack of information and/or knowledge of economic concepts needed to make well-informed financial decisions</a:t>
              </a:r>
              <a:endParaRPr lang="it-IT" sz="1800" kern="1200">
                <a:solidFill>
                  <a:srgbClr val="002B8A"/>
                </a:solidFill>
              </a:endParaRPr>
            </a:p>
            <a:p>
              <a:pPr marL="285750" lvl="1" indent="-285750" algn="l" defTabSz="1377950">
                <a:lnSpc>
                  <a:spcPct val="90000"/>
                </a:lnSpc>
                <a:spcBef>
                  <a:spcPct val="0"/>
                </a:spcBef>
                <a:spcAft>
                  <a:spcPct val="15000"/>
                </a:spcAft>
                <a:buChar char="•"/>
              </a:pPr>
              <a:endParaRPr lang="it-IT" sz="3100" kern="1200"/>
            </a:p>
          </p:txBody>
        </p:sp>
      </p:grpSp>
      <p:grpSp>
        <p:nvGrpSpPr>
          <p:cNvPr id="42" name="Gruppo 41">
            <a:extLst>
              <a:ext uri="{FF2B5EF4-FFF2-40B4-BE49-F238E27FC236}">
                <a16:creationId xmlns:a16="http://schemas.microsoft.com/office/drawing/2014/main" id="{97B8CBB1-26E7-9178-0D32-EB55C9DCA4C2}"/>
              </a:ext>
            </a:extLst>
          </p:cNvPr>
          <p:cNvGrpSpPr/>
          <p:nvPr/>
        </p:nvGrpSpPr>
        <p:grpSpPr>
          <a:xfrm>
            <a:off x="287524" y="2940761"/>
            <a:ext cx="3431772" cy="3229407"/>
            <a:chOff x="752941" y="0"/>
            <a:chExt cx="3431772" cy="3976216"/>
          </a:xfrm>
        </p:grpSpPr>
        <p:sp>
          <p:nvSpPr>
            <p:cNvPr id="43" name="Rettangolo con angoli arrotondati 42">
              <a:extLst>
                <a:ext uri="{FF2B5EF4-FFF2-40B4-BE49-F238E27FC236}">
                  <a16:creationId xmlns:a16="http://schemas.microsoft.com/office/drawing/2014/main" id="{2CE66F55-E952-7D13-5B9F-55250CEAF8A1}"/>
                </a:ext>
              </a:extLst>
            </p:cNvPr>
            <p:cNvSpPr/>
            <p:nvPr/>
          </p:nvSpPr>
          <p:spPr>
            <a:xfrm>
              <a:off x="752941" y="0"/>
              <a:ext cx="3431772" cy="397621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CasellaDiTesto 43">
              <a:extLst>
                <a:ext uri="{FF2B5EF4-FFF2-40B4-BE49-F238E27FC236}">
                  <a16:creationId xmlns:a16="http://schemas.microsoft.com/office/drawing/2014/main" id="{24AFA9FA-E64A-D415-0430-D23F158E4F3D}"/>
                </a:ext>
              </a:extLst>
            </p:cNvPr>
            <p:cNvSpPr txBox="1"/>
            <p:nvPr/>
          </p:nvSpPr>
          <p:spPr>
            <a:xfrm>
              <a:off x="853454" y="436260"/>
              <a:ext cx="3230746" cy="3103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lr>
                  <a:srgbClr val="CD853F"/>
                </a:buClr>
                <a:buNone/>
              </a:pPr>
              <a:r>
                <a:rPr lang="it-IT" sz="2400" kern="1200" spc="-50" err="1">
                  <a:solidFill>
                    <a:srgbClr val="2683C6"/>
                  </a:solidFill>
                  <a:latin typeface="Gill Sans MT" panose="020B0502020104020203" pitchFamily="34" charset="0"/>
                  <a:ea typeface="+mj-ea"/>
                  <a:cs typeface="+mj-cs"/>
                </a:rPr>
                <a:t>Intertemporal</a:t>
              </a:r>
              <a:r>
                <a:rPr lang="it-IT" sz="2400" kern="1200" spc="-50">
                  <a:solidFill>
                    <a:srgbClr val="2683C6"/>
                  </a:solidFill>
                  <a:latin typeface="Gill Sans MT" panose="020B0502020104020203" pitchFamily="34" charset="0"/>
                  <a:ea typeface="+mj-ea"/>
                  <a:cs typeface="+mj-cs"/>
                </a:rPr>
                <a:t> </a:t>
              </a:r>
              <a:r>
                <a:rPr lang="it-IT" sz="2400" kern="1200" spc="-50" err="1">
                  <a:solidFill>
                    <a:srgbClr val="2683C6"/>
                  </a:solidFill>
                  <a:latin typeface="Gill Sans MT" panose="020B0502020104020203" pitchFamily="34" charset="0"/>
                  <a:ea typeface="+mj-ea"/>
                  <a:cs typeface="+mj-cs"/>
                </a:rPr>
                <a:t>dimension</a:t>
              </a:r>
              <a:endParaRPr lang="it-IT" sz="2400" kern="1200" spc="-50">
                <a:solidFill>
                  <a:srgbClr val="2683C6"/>
                </a:solidFill>
                <a:latin typeface="Gill Sans MT" panose="020B0502020104020203" pitchFamily="34" charset="0"/>
                <a:ea typeface="+mj-ea"/>
                <a:cs typeface="+mj-cs"/>
              </a:endParaRPr>
            </a:p>
            <a:p>
              <a:pPr marL="171450" lvl="1" indent="-171450" algn="l" defTabSz="800100">
                <a:lnSpc>
                  <a:spcPct val="90000"/>
                </a:lnSpc>
                <a:spcBef>
                  <a:spcPct val="0"/>
                </a:spcBef>
                <a:spcAft>
                  <a:spcPct val="15000"/>
                </a:spcAft>
                <a:buClr>
                  <a:srgbClr val="CD853F"/>
                </a:buClr>
                <a:buNone/>
              </a:pPr>
              <a:r>
                <a:rPr lang="en-US" sz="2000" kern="1200">
                  <a:solidFill>
                    <a:srgbClr val="002B8A"/>
                  </a:solidFill>
                </a:rPr>
                <a:t>Immediate or short-term sacrifice (benefit) against an expected gain (loss) in the future</a:t>
              </a:r>
              <a:endParaRPr lang="it-IT" sz="2000" kern="1200">
                <a:solidFill>
                  <a:srgbClr val="002B8A"/>
                </a:solidFill>
              </a:endParaRPr>
            </a:p>
            <a:p>
              <a:pPr marL="171450" lvl="1" indent="-171450" algn="l" defTabSz="800100">
                <a:lnSpc>
                  <a:spcPct val="90000"/>
                </a:lnSpc>
                <a:spcBef>
                  <a:spcPct val="0"/>
                </a:spcBef>
                <a:spcAft>
                  <a:spcPct val="15000"/>
                </a:spcAft>
                <a:buChar char="•"/>
              </a:pPr>
              <a:endParaRPr lang="it-IT" sz="1800" kern="1200"/>
            </a:p>
            <a:p>
              <a:pPr marL="285750" lvl="1" indent="-285750" algn="l" defTabSz="1377950">
                <a:lnSpc>
                  <a:spcPct val="90000"/>
                </a:lnSpc>
                <a:spcBef>
                  <a:spcPct val="0"/>
                </a:spcBef>
                <a:spcAft>
                  <a:spcPct val="15000"/>
                </a:spcAft>
                <a:buChar char="•"/>
              </a:pPr>
              <a:endParaRPr lang="it-IT" sz="3100" kern="1200"/>
            </a:p>
          </p:txBody>
        </p:sp>
      </p:grpSp>
      <p:grpSp>
        <p:nvGrpSpPr>
          <p:cNvPr id="45" name="Gruppo 44">
            <a:extLst>
              <a:ext uri="{FF2B5EF4-FFF2-40B4-BE49-F238E27FC236}">
                <a16:creationId xmlns:a16="http://schemas.microsoft.com/office/drawing/2014/main" id="{DB301FCA-DDDB-E7D9-0614-C7F1DA19DA57}"/>
              </a:ext>
            </a:extLst>
          </p:cNvPr>
          <p:cNvGrpSpPr/>
          <p:nvPr/>
        </p:nvGrpSpPr>
        <p:grpSpPr>
          <a:xfrm>
            <a:off x="3931305" y="3645766"/>
            <a:ext cx="773591" cy="795990"/>
            <a:chOff x="2897985" y="4"/>
            <a:chExt cx="1747818" cy="1747818"/>
          </a:xfrm>
        </p:grpSpPr>
        <p:sp>
          <p:nvSpPr>
            <p:cNvPr id="46" name="Ovale 45">
              <a:extLst>
                <a:ext uri="{FF2B5EF4-FFF2-40B4-BE49-F238E27FC236}">
                  <a16:creationId xmlns:a16="http://schemas.microsoft.com/office/drawing/2014/main" id="{470C6F8B-9D4A-EBEE-76B7-1C5CBA23A460}"/>
                </a:ext>
              </a:extLst>
            </p:cNvPr>
            <p:cNvSpPr/>
            <p:nvPr/>
          </p:nvSpPr>
          <p:spPr>
            <a:xfrm>
              <a:off x="2897985" y="4"/>
              <a:ext cx="1747818" cy="1747818"/>
            </a:xfrm>
            <a:prstGeom prst="ellipse">
              <a:avLst/>
            </a:prstGeom>
            <a:gradFill>
              <a:gsLst>
                <a:gs pos="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sp>
        <p:sp>
          <p:nvSpPr>
            <p:cNvPr id="47" name="Ovale 4">
              <a:extLst>
                <a:ext uri="{FF2B5EF4-FFF2-40B4-BE49-F238E27FC236}">
                  <a16:creationId xmlns:a16="http://schemas.microsoft.com/office/drawing/2014/main" id="{F75EE78A-621F-10E5-D78A-960F1D59807B}"/>
                </a:ext>
              </a:extLst>
            </p:cNvPr>
            <p:cNvSpPr txBox="1"/>
            <p:nvPr/>
          </p:nvSpPr>
          <p:spPr>
            <a:xfrm>
              <a:off x="3165606" y="316231"/>
              <a:ext cx="1235893" cy="859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rtlCol="0" anchor="ctr" anchorCtr="0">
              <a:noAutofit/>
            </a:bodyPr>
            <a:lstStyle/>
            <a:p>
              <a:pPr marL="0" lvl="0" indent="0" algn="ctr" defTabSz="457200" rtl="0" eaLnBrk="1" latinLnBrk="0" hangingPunct="1">
                <a:lnSpc>
                  <a:spcPct val="100000"/>
                </a:lnSpc>
                <a:spcBef>
                  <a:spcPct val="0"/>
                </a:spcBef>
                <a:spcAft>
                  <a:spcPts val="0"/>
                </a:spcAft>
                <a:buNone/>
              </a:pPr>
              <a:r>
                <a:rPr lang="it-IT" sz="2800"/>
                <a:t>v</a:t>
              </a:r>
              <a:r>
                <a:rPr lang="it-IT" sz="2800" kern="1200">
                  <a:solidFill>
                    <a:schemeClr val="lt1"/>
                  </a:solidFill>
                  <a:latin typeface="+mn-lt"/>
                  <a:ea typeface="+mn-ea"/>
                  <a:cs typeface="+mn-cs"/>
                </a:rPr>
                <a:t>s.</a:t>
              </a:r>
            </a:p>
          </p:txBody>
        </p:sp>
      </p:grpSp>
    </p:spTree>
    <p:extLst>
      <p:ext uri="{BB962C8B-B14F-4D97-AF65-F5344CB8AC3E}">
        <p14:creationId xmlns:p14="http://schemas.microsoft.com/office/powerpoint/2010/main" val="1720390907"/>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2_Retrospettivo">
  <a:themeElements>
    <a:clrScheme name="Retrospettiv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4.xml><?xml version="1.0" encoding="utf-8"?>
<a:theme xmlns:a="http://schemas.openxmlformats.org/drawingml/2006/main" name="3_Retrospettivo">
  <a:themeElements>
    <a:clrScheme name="Retrospettivo">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5.xml><?xml version="1.0" encoding="utf-8"?>
<a:theme xmlns:a="http://schemas.openxmlformats.org/drawingml/2006/main" name="4_Retrospettivo">
  <a:themeElements>
    <a:clrScheme name="Retrospettiv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10523</TotalTime>
  <Words>2241</Words>
  <Application>Microsoft Macintosh PowerPoint</Application>
  <PresentationFormat>Presentazione su schermo (4:3)</PresentationFormat>
  <Paragraphs>185</Paragraphs>
  <Slides>20</Slides>
  <Notes>0</Notes>
  <HiddenSlides>0</HiddenSlides>
  <MMClips>0</MMClips>
  <ScaleCrop>false</ScaleCrop>
  <HeadingPairs>
    <vt:vector size="8" baseType="variant">
      <vt:variant>
        <vt:lpstr>Caratteri utilizzati</vt:lpstr>
      </vt:variant>
      <vt:variant>
        <vt:i4>7</vt:i4>
      </vt:variant>
      <vt:variant>
        <vt:lpstr>Tema</vt:lpstr>
      </vt:variant>
      <vt:variant>
        <vt:i4>5</vt:i4>
      </vt:variant>
      <vt:variant>
        <vt:lpstr>Server OLE incorporati</vt:lpstr>
      </vt:variant>
      <vt:variant>
        <vt:i4>1</vt:i4>
      </vt:variant>
      <vt:variant>
        <vt:lpstr>Titoli diapositive</vt:lpstr>
      </vt:variant>
      <vt:variant>
        <vt:i4>20</vt:i4>
      </vt:variant>
    </vt:vector>
  </HeadingPairs>
  <TitlesOfParts>
    <vt:vector size="33" baseType="lpstr">
      <vt:lpstr>Arial</vt:lpstr>
      <vt:lpstr>Calibri</vt:lpstr>
      <vt:lpstr>Calibri Light</vt:lpstr>
      <vt:lpstr>Garamond</vt:lpstr>
      <vt:lpstr>Gill Sans MT</vt:lpstr>
      <vt:lpstr>Trebuchet MS</vt:lpstr>
      <vt:lpstr>Wingdings</vt:lpstr>
      <vt:lpstr>Retrospettivo</vt:lpstr>
      <vt:lpstr>1_Retrospettivo</vt:lpstr>
      <vt:lpstr>2_Retrospettivo</vt:lpstr>
      <vt:lpstr>3_Retrospettivo</vt:lpstr>
      <vt:lpstr>4_Retrospettivo</vt:lpstr>
      <vt:lpstr>Immagine bitmap</vt:lpstr>
      <vt:lpstr>Presentazione standard di PowerPoint</vt:lpstr>
      <vt:lpstr>SUMMARY</vt:lpstr>
      <vt:lpstr>WHAT IS «FINANCIAL LITERACY»?</vt:lpstr>
      <vt:lpstr>A DISTINCT ACADEMIC FIELD OF STUDY</vt:lpstr>
      <vt:lpstr>A PROLIFIC FIELD OF RESEARCH</vt:lpstr>
      <vt:lpstr>A PROLIFIC FIELD OF RESEARCH</vt:lpstr>
      <vt:lpstr>THE IMPORTANCE OF FINANCIAL LITERACY</vt:lpstr>
      <vt:lpstr>THE IMPORTANCE OF FINANCIAL LITERACY</vt:lpstr>
      <vt:lpstr>KEY ECONOMIC DECISIONS OVER THE LIFE CYCLE</vt:lpstr>
      <vt:lpstr>KEY ECONOMIC DECISIONS OVER THE LIFE CYCLE</vt:lpstr>
      <vt:lpstr>A SPECIFIC PROBLEM:  GENDER GAP AND INEQUALITIES</vt:lpstr>
      <vt:lpstr>THE YOUNG AND EARLY ADULTS</vt:lpstr>
      <vt:lpstr>NEETs (Not in Employment, Education, Training)</vt:lpstr>
      <vt:lpstr>FinLit IN SCHOOLS</vt:lpstr>
      <vt:lpstr>ADULTHOOD AND SAVING/INVESTMENT DECISIONS</vt:lpstr>
      <vt:lpstr>THE OLD AND RETIREMENT OUTCOMES</vt:lpstr>
      <vt:lpstr>WEALTH AT RETIREMENT</vt:lpstr>
      <vt:lpstr>FINANCIAL LITERACY AND CITIZENSHIP </vt:lpstr>
      <vt:lpstr>A «RELATIONAL» GOOD</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Marco Disarò</dc:creator>
  <cp:lastModifiedBy>Elsa Fornero</cp:lastModifiedBy>
  <cp:revision>211</cp:revision>
  <dcterms:created xsi:type="dcterms:W3CDTF">2018-06-11T10:40:12Z</dcterms:created>
  <dcterms:modified xsi:type="dcterms:W3CDTF">2023-11-11T09:48:53Z</dcterms:modified>
</cp:coreProperties>
</file>