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9" r:id="rId2"/>
    <p:sldId id="277" r:id="rId3"/>
    <p:sldId id="283" r:id="rId4"/>
    <p:sldId id="301" r:id="rId5"/>
    <p:sldId id="302" r:id="rId6"/>
    <p:sldId id="278" r:id="rId7"/>
    <p:sldId id="284" r:id="rId8"/>
    <p:sldId id="287" r:id="rId9"/>
    <p:sldId id="285" r:id="rId10"/>
    <p:sldId id="286" r:id="rId11"/>
    <p:sldId id="279" r:id="rId12"/>
    <p:sldId id="282" r:id="rId13"/>
    <p:sldId id="288" r:id="rId14"/>
    <p:sldId id="289" r:id="rId15"/>
    <p:sldId id="300" r:id="rId16"/>
    <p:sldId id="290" r:id="rId17"/>
    <p:sldId id="299" r:id="rId18"/>
    <p:sldId id="303" r:id="rId19"/>
    <p:sldId id="291" r:id="rId20"/>
    <p:sldId id="292" r:id="rId21"/>
    <p:sldId id="271" r:id="rId22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33"/>
    <a:srgbClr val="342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fu.b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836" y="1484784"/>
            <a:ext cx="10513168" cy="266429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b="1" cap="all" dirty="0">
                <a:solidFill>
                  <a:srgbClr val="342AF2"/>
                </a:solidFill>
                <a:latin typeface="Verdana" panose="020B0604030504040204" pitchFamily="34" charset="0"/>
              </a:rPr>
              <a:t>FINANCIAL </a:t>
            </a:r>
            <a:r>
              <a:rPr lang="en-US" sz="4000" b="1" cap="all" dirty="0" smtClean="0">
                <a:solidFill>
                  <a:srgbClr val="342AF2"/>
                </a:solidFill>
                <a:latin typeface="Verdana" panose="020B0604030504040204" pitchFamily="34" charset="0"/>
              </a:rPr>
              <a:t>LITERACY</a:t>
            </a:r>
            <a:br>
              <a:rPr lang="en-US" sz="4000" b="1" cap="all" dirty="0" smtClean="0">
                <a:solidFill>
                  <a:srgbClr val="342AF2"/>
                </a:solidFill>
                <a:latin typeface="Verdana" panose="020B0604030504040204" pitchFamily="34" charset="0"/>
              </a:rPr>
            </a:br>
            <a:r>
              <a:rPr lang="en-US" sz="4000" b="1" cap="all" dirty="0" smtClean="0">
                <a:solidFill>
                  <a:srgbClr val="342AF2"/>
                </a:solidFill>
                <a:latin typeface="Verdana" panose="020B0604030504040204" pitchFamily="34" charset="0"/>
              </a:rPr>
              <a:t>FOR </a:t>
            </a:r>
            <a:r>
              <a:rPr lang="en-US" sz="4000" b="1" cap="all" dirty="0">
                <a:solidFill>
                  <a:srgbClr val="342AF2"/>
                </a:solidFill>
                <a:latin typeface="Verdana" panose="020B0604030504040204" pitchFamily="34" charset="0"/>
              </a:rPr>
              <a:t>THE </a:t>
            </a:r>
            <a:r>
              <a:rPr lang="en-US" sz="4000" b="1" cap="all" dirty="0" smtClean="0">
                <a:solidFill>
                  <a:srgbClr val="342AF2"/>
                </a:solidFill>
                <a:latin typeface="Verdana" panose="020B0604030504040204" pitchFamily="34" charset="0"/>
              </a:rPr>
              <a:t>ECONOMIC DEVELOPMENT </a:t>
            </a:r>
            <a:r>
              <a:rPr lang="en-US" sz="4000" b="1" cap="all" dirty="0">
                <a:solidFill>
                  <a:srgbClr val="342AF2"/>
                </a:solidFill>
                <a:latin typeface="Verdana" panose="020B0604030504040204" pitchFamily="34" charset="0"/>
              </a:rPr>
              <a:t>OF </a:t>
            </a:r>
            <a:r>
              <a:rPr lang="en-US" sz="4000" b="1" cap="all" dirty="0" smtClean="0">
                <a:solidFill>
                  <a:srgbClr val="342AF2"/>
                </a:solidFill>
                <a:latin typeface="Verdana" panose="020B0604030504040204" pitchFamily="34" charset="0"/>
              </a:rPr>
              <a:t>SOCIETY</a:t>
            </a:r>
            <a:endParaRPr lang="en-US" sz="4000" cap="all" dirty="0">
              <a:solidFill>
                <a:srgbClr val="342AF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860" y="4077072"/>
            <a:ext cx="10081120" cy="158417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№ 2022-1-BG01-KA220-SCH-000087865</a:t>
            </a:r>
            <a:endParaRPr lang="en-US" sz="2800" b="1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latin typeface="Monotype Corsiva" panose="03010101010201010101" pitchFamily="66" charset="0"/>
              </a:rPr>
              <a:t>Key Action 2: Cooperation among </a:t>
            </a:r>
            <a:r>
              <a:rPr lang="en-US" sz="2800" b="1" dirty="0" err="1">
                <a:latin typeface="Monotype Corsiva" panose="03010101010201010101" pitchFamily="66" charset="0"/>
              </a:rPr>
              <a:t>organisations</a:t>
            </a:r>
            <a:r>
              <a:rPr lang="en-US" sz="2800" b="1" dirty="0">
                <a:latin typeface="Monotype Corsiva" panose="03010101010201010101" pitchFamily="66" charset="0"/>
              </a:rPr>
              <a:t> and institutions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>
                <a:latin typeface="Monotype Corsiva" panose="03010101010201010101" pitchFamily="66" charset="0"/>
              </a:rPr>
              <a:t>KA220-SCH - Cooperation partnerships in school </a:t>
            </a:r>
            <a:r>
              <a:rPr lang="en-US" sz="2800" b="1" dirty="0" smtClean="0">
                <a:latin typeface="Monotype Corsiva" panose="03010101010201010101" pitchFamily="66" charset="0"/>
              </a:rPr>
              <a:t>education</a:t>
            </a:r>
            <a:endParaRPr lang="bg-BG" sz="2800" b="1" dirty="0">
              <a:latin typeface="Monotype Corsiva" panose="030101010102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332657"/>
            <a:ext cx="2592288" cy="1080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44" y="496506"/>
            <a:ext cx="3312368" cy="7722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06580" y="5909210"/>
            <a:ext cx="374441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2000" b="1" dirty="0" smtClean="0">
                <a:solidFill>
                  <a:srgbClr val="17A933"/>
                </a:solidFill>
              </a:rPr>
              <a:t>Turin, Italy, 13-15 November 2023</a:t>
            </a:r>
            <a:endParaRPr lang="bg-BG" sz="2000" b="1" dirty="0" smtClean="0">
              <a:solidFill>
                <a:srgbClr val="17A9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836" y="5970766"/>
            <a:ext cx="259228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1600" b="1" i="1" dirty="0" err="1" smtClean="0">
                <a:solidFill>
                  <a:srgbClr val="17A9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Prof.</a:t>
            </a:r>
            <a:r>
              <a:rPr lang="en-GB" sz="1600" b="1" i="1" dirty="0" smtClean="0">
                <a:solidFill>
                  <a:srgbClr val="17A9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Emil Panusheff, PhD</a:t>
            </a:r>
            <a:endParaRPr lang="bg-BG" sz="1600" b="1" i="1" dirty="0" smtClean="0">
              <a:solidFill>
                <a:srgbClr val="17A933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r>
              <a:rPr lang="en-GB" sz="4400" dirty="0"/>
              <a:t>Planning and managing finances</a:t>
            </a:r>
            <a:endParaRPr lang="bg-BG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329888"/>
            <a:ext cx="8497156" cy="52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>
            <a:noAutofit/>
          </a:bodyPr>
          <a:lstStyle/>
          <a:p>
            <a:r>
              <a:rPr lang="en-GB" sz="4400" dirty="0"/>
              <a:t>Risk and reward</a:t>
            </a:r>
            <a:endParaRPr lang="bg-BG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475673"/>
            <a:ext cx="8064896" cy="488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591344"/>
          </a:xfrm>
        </p:spPr>
        <p:txBody>
          <a:bodyPr>
            <a:noAutofit/>
          </a:bodyPr>
          <a:lstStyle/>
          <a:p>
            <a:r>
              <a:rPr lang="en-GB" sz="4400" dirty="0"/>
              <a:t>Financial landscape</a:t>
            </a:r>
            <a:endParaRPr lang="bg-BG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1221096"/>
            <a:ext cx="8208912" cy="50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541338"/>
            <a:ext cx="8928992" cy="59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48680"/>
            <a:ext cx="9601200" cy="864096"/>
          </a:xfrm>
        </p:spPr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 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</a:t>
            </a:r>
            <a:r>
              <a:rPr lang="en-GB" sz="4900" dirty="0" smtClean="0">
                <a:solidFill>
                  <a:schemeClr val="accent2"/>
                </a:solidFill>
              </a:rPr>
              <a:t>Project objectives</a:t>
            </a:r>
            <a:endParaRPr lang="bg-BG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522414" y="1700808"/>
            <a:ext cx="9601200" cy="4608512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ensure the </a:t>
            </a:r>
            <a:r>
              <a:rPr lang="en-US" sz="2400" dirty="0">
                <a:solidFill>
                  <a:srgbClr val="7030A0"/>
                </a:solidFill>
              </a:rPr>
              <a:t>development of financial literacy skills of students at an early age</a:t>
            </a:r>
          </a:p>
          <a:p>
            <a:r>
              <a:rPr lang="en-US" sz="2400" dirty="0" smtClean="0"/>
              <a:t>Developing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7030A0"/>
                </a:solidFill>
              </a:rPr>
              <a:t>financial literacy curriculum that can be used at middle school level</a:t>
            </a:r>
          </a:p>
          <a:p>
            <a:r>
              <a:rPr lang="en-US" sz="2400" dirty="0" smtClean="0"/>
              <a:t>Developing </a:t>
            </a:r>
            <a:r>
              <a:rPr lang="en-US" sz="2400" dirty="0"/>
              <a:t>content for the curriculum, determining </a:t>
            </a:r>
            <a:r>
              <a:rPr lang="en-US" sz="2400" dirty="0">
                <a:solidFill>
                  <a:srgbClr val="7030A0"/>
                </a:solidFill>
              </a:rPr>
              <a:t>teaching methods and techniques</a:t>
            </a:r>
          </a:p>
          <a:p>
            <a:r>
              <a:rPr lang="en-US" sz="2400" dirty="0" smtClean="0"/>
              <a:t>Creating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7030A0"/>
                </a:solidFill>
              </a:rPr>
              <a:t>digital content for documents and studies</a:t>
            </a:r>
            <a:r>
              <a:rPr lang="en-US" sz="2400" dirty="0"/>
              <a:t> related to financial education</a:t>
            </a:r>
          </a:p>
          <a:p>
            <a:r>
              <a:rPr lang="en-US" sz="2400" dirty="0" smtClean="0"/>
              <a:t>Developing </a:t>
            </a:r>
            <a:r>
              <a:rPr lang="en-US" sz="2400" dirty="0">
                <a:solidFill>
                  <a:srgbClr val="7030A0"/>
                </a:solidFill>
              </a:rPr>
              <a:t>teachers' financial literacy skills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create </a:t>
            </a:r>
            <a:r>
              <a:rPr lang="en-US" sz="2400" dirty="0">
                <a:solidFill>
                  <a:srgbClr val="7030A0"/>
                </a:solidFill>
              </a:rPr>
              <a:t>awareness</a:t>
            </a:r>
            <a:r>
              <a:rPr lang="en-US" sz="2400" dirty="0"/>
              <a:t> of saving and spending in individuals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559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2"/>
                </a:solidFill>
              </a:rPr>
              <a:t>Project goals</a:t>
            </a:r>
            <a:endParaRPr lang="bg-BG" sz="4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12776"/>
            <a:ext cx="9601200" cy="5112568"/>
          </a:xfrm>
        </p:spPr>
        <p:txBody>
          <a:bodyPr>
            <a:noAutofit/>
          </a:bodyPr>
          <a:lstStyle/>
          <a:p>
            <a:r>
              <a:rPr lang="en-US" sz="2400" dirty="0"/>
              <a:t>Defining the framework of the </a:t>
            </a:r>
            <a:r>
              <a:rPr lang="en-US" sz="2400" dirty="0">
                <a:solidFill>
                  <a:srgbClr val="7030A0"/>
                </a:solidFill>
              </a:rPr>
              <a:t>financial competences </a:t>
            </a:r>
            <a:r>
              <a:rPr lang="en-US" sz="2400" dirty="0"/>
              <a:t>of students of the target group</a:t>
            </a:r>
          </a:p>
          <a:p>
            <a:r>
              <a:rPr lang="en-US" sz="2400" dirty="0"/>
              <a:t>Developing a </a:t>
            </a:r>
            <a:r>
              <a:rPr lang="en-US" sz="2400" dirty="0">
                <a:solidFill>
                  <a:srgbClr val="7030A0"/>
                </a:solidFill>
              </a:rPr>
              <a:t>financial literacy curriculum</a:t>
            </a:r>
            <a:r>
              <a:rPr lang="en-US" sz="2400" dirty="0"/>
              <a:t> for students from a young age</a:t>
            </a:r>
          </a:p>
          <a:p>
            <a:r>
              <a:rPr lang="en-US" sz="2400" dirty="0"/>
              <a:t>Determining the appropriate </a:t>
            </a:r>
            <a:r>
              <a:rPr lang="en-US" sz="2400" dirty="0" smtClean="0">
                <a:solidFill>
                  <a:srgbClr val="7030A0"/>
                </a:solidFill>
              </a:rPr>
              <a:t>teaching </a:t>
            </a:r>
            <a:r>
              <a:rPr lang="en-US" sz="2400" dirty="0">
                <a:solidFill>
                  <a:srgbClr val="7030A0"/>
                </a:solidFill>
              </a:rPr>
              <a:t>methods and techniques </a:t>
            </a:r>
            <a:r>
              <a:rPr lang="en-US" sz="2400" dirty="0"/>
              <a:t>to achieve the defined competencies</a:t>
            </a:r>
          </a:p>
          <a:p>
            <a:r>
              <a:rPr lang="en-US" sz="2400" dirty="0"/>
              <a:t>Defining approaches to teaching </a:t>
            </a:r>
            <a:r>
              <a:rPr lang="en-US" sz="2400" dirty="0">
                <a:solidFill>
                  <a:srgbClr val="7030A0"/>
                </a:solidFill>
              </a:rPr>
              <a:t>financial literacy to teachers</a:t>
            </a:r>
            <a:r>
              <a:rPr lang="en-US" sz="2400" dirty="0"/>
              <a:t>.</a:t>
            </a:r>
          </a:p>
          <a:p>
            <a:r>
              <a:rPr lang="en-US" sz="2400" dirty="0"/>
              <a:t> Creating a </a:t>
            </a:r>
            <a:r>
              <a:rPr lang="en-US" sz="2400" dirty="0">
                <a:solidFill>
                  <a:srgbClr val="7030A0"/>
                </a:solidFill>
              </a:rPr>
              <a:t>digital portal </a:t>
            </a:r>
            <a:r>
              <a:rPr lang="en-US" sz="2400" dirty="0"/>
              <a:t>with financial literacy content for teachers and students</a:t>
            </a:r>
          </a:p>
          <a:p>
            <a:r>
              <a:rPr lang="en-US" sz="2400" dirty="0"/>
              <a:t>Development of approaches to integrate financial literacy training into education in view of the </a:t>
            </a:r>
            <a:r>
              <a:rPr lang="en-US" sz="2400" dirty="0">
                <a:solidFill>
                  <a:srgbClr val="7030A0"/>
                </a:solidFill>
              </a:rPr>
              <a:t>economic </a:t>
            </a:r>
            <a:r>
              <a:rPr lang="en-US" sz="2400" dirty="0" smtClean="0">
                <a:solidFill>
                  <a:srgbClr val="7030A0"/>
                </a:solidFill>
              </a:rPr>
              <a:t>development </a:t>
            </a:r>
            <a:r>
              <a:rPr lang="en-US" sz="2400" dirty="0">
                <a:solidFill>
                  <a:srgbClr val="7030A0"/>
                </a:solidFill>
              </a:rPr>
              <a:t>of </a:t>
            </a:r>
            <a:r>
              <a:rPr lang="en-US" sz="2400" dirty="0" smtClean="0">
                <a:solidFill>
                  <a:srgbClr val="7030A0"/>
                </a:solidFill>
              </a:rPr>
              <a:t>society</a:t>
            </a:r>
            <a:r>
              <a:rPr lang="bg-BG" sz="2400" dirty="0" smtClean="0"/>
              <a:t>  </a:t>
            </a:r>
            <a:r>
              <a:rPr lang="en-GB" sz="2400" dirty="0" smtClean="0">
                <a:solidFill>
                  <a:srgbClr val="00B050"/>
                </a:solidFill>
              </a:rPr>
              <a:t>(</a:t>
            </a:r>
            <a:r>
              <a:rPr lang="en-US" sz="2400" dirty="0" smtClean="0">
                <a:solidFill>
                  <a:srgbClr val="00B050"/>
                </a:solidFill>
              </a:rPr>
              <a:t>ecological </a:t>
            </a:r>
            <a:r>
              <a:rPr lang="en-US" sz="2400" dirty="0">
                <a:solidFill>
                  <a:srgbClr val="00B050"/>
                </a:solidFill>
              </a:rPr>
              <a:t>understanding, green transition, circular </a:t>
            </a:r>
            <a:r>
              <a:rPr lang="en-US" sz="2400" dirty="0" smtClean="0">
                <a:solidFill>
                  <a:srgbClr val="00B050"/>
                </a:solidFill>
              </a:rPr>
              <a:t>economy)</a:t>
            </a:r>
            <a:endParaRPr lang="bg-BG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756574" cy="879376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expected results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this project, a </a:t>
            </a:r>
            <a:r>
              <a:rPr lang="en-US" sz="2400" dirty="0">
                <a:solidFill>
                  <a:srgbClr val="7030A0"/>
                </a:solidFill>
              </a:rPr>
              <a:t>Financial Literacy curriculum </a:t>
            </a:r>
            <a:r>
              <a:rPr lang="en-US" dirty="0"/>
              <a:t>will be prepared to be taught at middle school level by experts within </a:t>
            </a:r>
            <a:r>
              <a:rPr lang="en-US" dirty="0" smtClean="0"/>
              <a:t>our partnership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7030A0"/>
                </a:solidFill>
              </a:rPr>
              <a:t>Financial </a:t>
            </a:r>
            <a:r>
              <a:rPr lang="en-US" sz="2400" dirty="0">
                <a:solidFill>
                  <a:srgbClr val="7030A0"/>
                </a:solidFill>
              </a:rPr>
              <a:t>literacy contents</a:t>
            </a:r>
            <a:r>
              <a:rPr lang="en-US" dirty="0"/>
              <a:t> for the curriculum will be prepared and turned into a </a:t>
            </a:r>
            <a:r>
              <a:rPr lang="en-US" sz="2400" dirty="0">
                <a:solidFill>
                  <a:srgbClr val="7030A0"/>
                </a:solidFill>
              </a:rPr>
              <a:t>digital </a:t>
            </a:r>
            <a:r>
              <a:rPr lang="en-US" dirty="0"/>
              <a:t>book.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sz="2400" dirty="0">
                <a:solidFill>
                  <a:srgbClr val="7030A0"/>
                </a:solidFill>
              </a:rPr>
              <a:t>digital portal </a:t>
            </a:r>
            <a:r>
              <a:rPr lang="en-US" dirty="0"/>
              <a:t>will be created where students and teachers can access financial content and </a:t>
            </a:r>
            <a:r>
              <a:rPr lang="en-US" i="1" dirty="0"/>
              <a:t>make financial transactions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Financial </a:t>
            </a:r>
            <a:r>
              <a:rPr lang="en-US" dirty="0"/>
              <a:t>literacy will be </a:t>
            </a:r>
            <a:r>
              <a:rPr lang="en-US" sz="2400" dirty="0">
                <a:solidFill>
                  <a:srgbClr val="7030A0"/>
                </a:solidFill>
              </a:rPr>
              <a:t>integrated into education </a:t>
            </a:r>
            <a:r>
              <a:rPr lang="en-US" dirty="0"/>
              <a:t>in the long run.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36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Project development</a:t>
            </a:r>
            <a:endParaRPr lang="bg-BG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68760"/>
            <a:ext cx="9493698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900590" cy="879376"/>
          </a:xfrm>
        </p:spPr>
        <p:txBody>
          <a:bodyPr>
            <a:normAutofit fontScale="90000"/>
          </a:bodyPr>
          <a:lstStyle/>
          <a:p>
            <a:r>
              <a:rPr lang="en-GB" dirty="0"/>
              <a:t>Financial </a:t>
            </a:r>
            <a:r>
              <a:rPr lang="en-GB" dirty="0" smtClean="0"/>
              <a:t>Literacy</a:t>
            </a:r>
            <a:r>
              <a:rPr lang="bg-BG" dirty="0" smtClean="0"/>
              <a:t>							</a:t>
            </a:r>
            <a:r>
              <a:rPr lang="en-GB" sz="4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Proposal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en-GB" dirty="0" smtClean="0"/>
              <a:t>CURRICULUM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56792"/>
            <a:ext cx="9601200" cy="496855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Introduction </a:t>
            </a:r>
            <a:r>
              <a:rPr lang="en-US" sz="2400" dirty="0"/>
              <a:t>to Financial Literacy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Money </a:t>
            </a:r>
            <a:r>
              <a:rPr lang="en-US" sz="2400" dirty="0"/>
              <a:t>and Currencies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Purchases </a:t>
            </a:r>
            <a:r>
              <a:rPr lang="en-US" sz="2400" dirty="0"/>
              <a:t>and Payments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Consumer </a:t>
            </a:r>
            <a:r>
              <a:rPr lang="en-US" sz="2400" dirty="0"/>
              <a:t>Protection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Managing </a:t>
            </a:r>
            <a:r>
              <a:rPr lang="en-US" sz="2400" dirty="0"/>
              <a:t>and Planning Income and Expenditure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Budgeting </a:t>
            </a:r>
            <a:r>
              <a:rPr lang="en-US" sz="2400" dirty="0"/>
              <a:t>and Saving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Education </a:t>
            </a:r>
            <a:r>
              <a:rPr lang="en-US" sz="2400" dirty="0"/>
              <a:t>and Investing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Identifying </a:t>
            </a:r>
            <a:r>
              <a:rPr lang="en-US" sz="2400" dirty="0"/>
              <a:t>Risk and Reward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Scams </a:t>
            </a:r>
            <a:r>
              <a:rPr lang="en-US" sz="2400" dirty="0"/>
              <a:t>and Fraud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 smtClean="0"/>
              <a:t>Tax </a:t>
            </a:r>
            <a:r>
              <a:rPr lang="en-US" sz="2400" dirty="0"/>
              <a:t>and public spending</a:t>
            </a:r>
          </a:p>
          <a:p>
            <a:pPr marL="457200" indent="-457200">
              <a:buFont typeface="+mj-lt"/>
              <a:buAutoNum type="arabicPeriod"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588" y="4024617"/>
            <a:ext cx="374936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use of the project results as </a:t>
            </a:r>
            <a:r>
              <a:rPr lang="en-US" i="1" dirty="0"/>
              <a:t>sustainability activities </a:t>
            </a:r>
            <a:r>
              <a:rPr lang="en-US" dirty="0"/>
              <a:t>for the partners and for the </a:t>
            </a:r>
            <a:r>
              <a:rPr lang="en-US" dirty="0" smtClean="0"/>
              <a:t>EU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844824"/>
            <a:ext cx="10153128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The achievements of the project will be </a:t>
            </a:r>
            <a:r>
              <a:rPr lang="en-US" sz="2400" dirty="0" smtClean="0"/>
              <a:t>used </a:t>
            </a:r>
            <a:r>
              <a:rPr lang="en-US" sz="2400" dirty="0"/>
              <a:t>to teach children and young people about financial </a:t>
            </a:r>
            <a:r>
              <a:rPr lang="en-US" sz="2400" dirty="0" smtClean="0"/>
              <a:t>literacy. The projects outcomes will </a:t>
            </a:r>
            <a:r>
              <a:rPr lang="en-US" sz="2400" dirty="0"/>
              <a:t>be a tool </a:t>
            </a:r>
            <a:r>
              <a:rPr lang="en-US" sz="2400" dirty="0" smtClean="0"/>
              <a:t>for </a:t>
            </a:r>
            <a:r>
              <a:rPr lang="en-US" sz="2400" dirty="0"/>
              <a:t>preparing financial literacy lessons, curricula, and programs. </a:t>
            </a:r>
            <a:r>
              <a:rPr lang="en-US" sz="2400" dirty="0" smtClean="0"/>
              <a:t>It </a:t>
            </a:r>
            <a:r>
              <a:rPr lang="en-US" sz="2400" dirty="0"/>
              <a:t>could be used to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i="1" dirty="0"/>
              <a:t>support the development, implementation, and revision of national financial literacy strategies, which often include young people in their primary target audience</a:t>
            </a:r>
            <a:r>
              <a:rPr lang="en-US" sz="2400" i="1" dirty="0" smtClean="0"/>
              <a:t>. </a:t>
            </a:r>
            <a:endParaRPr lang="en-US" sz="2400" i="1" dirty="0"/>
          </a:p>
          <a:p>
            <a:r>
              <a:rPr lang="en-US" sz="2400" i="1" dirty="0"/>
              <a:t>support the integration of financial literacy into school curricula and vocational training</a:t>
            </a:r>
            <a:r>
              <a:rPr lang="en-US" sz="2400" i="1" dirty="0" smtClean="0"/>
              <a:t>. </a:t>
            </a:r>
            <a:endParaRPr lang="en-US" sz="2400" i="1" dirty="0"/>
          </a:p>
          <a:p>
            <a:r>
              <a:rPr lang="en-US" sz="2400" i="1" dirty="0"/>
              <a:t>support the development of specific financial literacy programs and learning materials for children and young people to be implemented in schools and elsewhere.</a:t>
            </a:r>
          </a:p>
          <a:p>
            <a:pPr marL="0" indent="0">
              <a:buNone/>
            </a:pPr>
            <a:r>
              <a:rPr lang="en-US" sz="2600" dirty="0"/>
              <a:t>The success of the project will meet the willingness of partners and EU Member States to use it, thereby helping to increase the effectiveness of financial literacy policies and initiatives</a:t>
            </a:r>
            <a:r>
              <a:rPr lang="en-US" sz="2600" dirty="0" smtClean="0"/>
              <a:t>.</a:t>
            </a:r>
            <a:endParaRPr lang="bg-BG" sz="2600" dirty="0"/>
          </a:p>
        </p:txBody>
      </p:sp>
    </p:spTree>
    <p:extLst>
      <p:ext uri="{BB962C8B-B14F-4D97-AF65-F5344CB8AC3E}">
        <p14:creationId xmlns:p14="http://schemas.microsoft.com/office/powerpoint/2010/main" val="42560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51384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Main highlights</a:t>
            </a:r>
            <a:endParaRPr lang="bg-BG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2060848"/>
            <a:ext cx="9601200" cy="3958952"/>
          </a:xfrm>
        </p:spPr>
        <p:txBody>
          <a:bodyPr>
            <a:normAutofit/>
          </a:bodyPr>
          <a:lstStyle/>
          <a:p>
            <a:r>
              <a:rPr lang="en-US" sz="3200" dirty="0"/>
              <a:t>Why to brainchild a </a:t>
            </a:r>
            <a:r>
              <a:rPr lang="en-US" sz="3200" i="1" dirty="0"/>
              <a:t>project on Financial L</a:t>
            </a:r>
            <a:r>
              <a:rPr lang="en-US" sz="3200" i="1" dirty="0" smtClean="0"/>
              <a:t>iteracy</a:t>
            </a:r>
            <a:endParaRPr lang="en-US" sz="3200" i="1" dirty="0"/>
          </a:p>
          <a:p>
            <a:r>
              <a:rPr lang="en-GB" sz="3200" dirty="0" smtClean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is </a:t>
            </a:r>
            <a:r>
              <a:rPr lang="en-US" sz="3200" i="1" dirty="0"/>
              <a:t>the general meaning </a:t>
            </a:r>
            <a:r>
              <a:rPr lang="en-US" sz="3200" dirty="0"/>
              <a:t>of this topic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are </a:t>
            </a:r>
            <a:r>
              <a:rPr lang="en-US" sz="3200" i="1" dirty="0"/>
              <a:t>the objectives and goals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hat </a:t>
            </a:r>
            <a:r>
              <a:rPr lang="en-US" sz="3200" dirty="0"/>
              <a:t>are </a:t>
            </a:r>
            <a:r>
              <a:rPr lang="en-US" sz="3200" i="1" dirty="0"/>
              <a:t>the expected results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hich </a:t>
            </a:r>
            <a:r>
              <a:rPr lang="en-US" sz="3200" dirty="0"/>
              <a:t>are the use of the project results as </a:t>
            </a:r>
            <a:r>
              <a:rPr lang="en-US" sz="3200" i="1" dirty="0"/>
              <a:t>sustainability activities </a:t>
            </a:r>
            <a:r>
              <a:rPr lang="en-US" sz="3200" dirty="0"/>
              <a:t>for the partners and for the </a:t>
            </a:r>
            <a:r>
              <a:rPr lang="en-US" sz="3200" dirty="0" smtClean="0"/>
              <a:t>EU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7759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Contribution of the project to EU policies</a:t>
            </a:r>
            <a:endParaRPr lang="bg-BG" sz="4000" dirty="0">
              <a:solidFill>
                <a:srgbClr val="FF000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FINANCIAL LITERACY</a:t>
            </a:r>
            <a:endParaRPr lang="bg-BG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2854052" y="2492896"/>
            <a:ext cx="3313514" cy="388843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European Union/OECD (2023), Financial competence framework for children and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youth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the European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Union</a:t>
            </a:r>
            <a:endParaRPr lang="bg-BG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European Union/OECD (2022), Financial competence framework for adults in the European Union</a:t>
            </a:r>
            <a:endParaRPr lang="bg-BG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Towards </a:t>
            </a:r>
            <a:r>
              <a:rPr lang="en-US" sz="2800" dirty="0"/>
              <a:t>a green, digital and resilient </a:t>
            </a:r>
            <a:r>
              <a:rPr lang="en-US" sz="2800" dirty="0" smtClean="0"/>
              <a:t>economy</a:t>
            </a:r>
            <a:endParaRPr lang="bg-BG" sz="2800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B050"/>
                </a:solidFill>
              </a:rPr>
              <a:t>Digital Single </a:t>
            </a:r>
            <a:r>
              <a:rPr lang="en-GB" sz="2800" dirty="0" smtClean="0">
                <a:solidFill>
                  <a:srgbClr val="00B050"/>
                </a:solidFill>
              </a:rPr>
              <a:t>Market</a:t>
            </a:r>
            <a:endParaRPr lang="bg-BG" sz="2800" dirty="0" smtClean="0">
              <a:solidFill>
                <a:srgbClr val="00B050"/>
              </a:solidFill>
            </a:endParaRPr>
          </a:p>
          <a:p>
            <a:r>
              <a:rPr lang="en-GB" sz="2800" dirty="0" smtClean="0">
                <a:solidFill>
                  <a:srgbClr val="00B050"/>
                </a:solidFill>
              </a:rPr>
              <a:t>Banking Union</a:t>
            </a:r>
          </a:p>
          <a:p>
            <a:r>
              <a:rPr lang="en-GB" sz="2800" dirty="0">
                <a:solidFill>
                  <a:srgbClr val="00B050"/>
                </a:solidFill>
              </a:rPr>
              <a:t>Sustainable </a:t>
            </a:r>
            <a:r>
              <a:rPr lang="en-GB" sz="2800" dirty="0" smtClean="0">
                <a:solidFill>
                  <a:srgbClr val="00B050"/>
                </a:solidFill>
              </a:rPr>
              <a:t>Finance</a:t>
            </a:r>
            <a:endParaRPr lang="bg-BG" sz="2800" dirty="0" smtClean="0">
              <a:solidFill>
                <a:srgbClr val="00B050"/>
              </a:solidFill>
            </a:endParaRPr>
          </a:p>
          <a:p>
            <a:r>
              <a:rPr lang="en-GB" sz="2800" dirty="0" smtClean="0">
                <a:solidFill>
                  <a:srgbClr val="00B050"/>
                </a:solidFill>
              </a:rPr>
              <a:t>The </a:t>
            </a:r>
            <a:r>
              <a:rPr lang="en-GB" sz="2800" dirty="0">
                <a:solidFill>
                  <a:srgbClr val="00B050"/>
                </a:solidFill>
              </a:rPr>
              <a:t>European Green </a:t>
            </a:r>
            <a:r>
              <a:rPr lang="en-GB" sz="2800" dirty="0" smtClean="0">
                <a:solidFill>
                  <a:srgbClr val="00B050"/>
                </a:solidFill>
              </a:rPr>
              <a:t>Deal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>
                <a:solidFill>
                  <a:srgbClr val="00B050"/>
                </a:solidFill>
              </a:rPr>
              <a:t>European Financial Stability and Integration</a:t>
            </a:r>
            <a:endParaRPr lang="bg-BG" sz="28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2594929"/>
            <a:ext cx="1080000" cy="1554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154" y="4522387"/>
            <a:ext cx="1080000" cy="1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6060" y="2025422"/>
            <a:ext cx="7776864" cy="3139321"/>
          </a:xfrm>
          <a:prstGeom prst="rect">
            <a:avLst/>
          </a:prstGeom>
        </p:spPr>
        <p:txBody>
          <a:bodyPr wrap="square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6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for your attention</a:t>
            </a:r>
            <a:r>
              <a:rPr lang="bg-BG" sz="6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en-GB" sz="6600" b="1" kern="10" dirty="0" smtClean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  <a:p>
            <a:pPr algn="ctr"/>
            <a:r>
              <a:rPr lang="en-US" sz="6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Monotype Corsiva" panose="03010101010201010101" pitchFamily="66" charset="0"/>
                <a:ea typeface="Verdana"/>
                <a:cs typeface="Verdana"/>
              </a:rPr>
              <a:t>Grazie per </a:t>
            </a:r>
            <a:r>
              <a:rPr lang="en-US" sz="6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Monotype Corsiva" panose="03010101010201010101" pitchFamily="66" charset="0"/>
                <a:ea typeface="Verdana"/>
                <a:cs typeface="Verdana"/>
              </a:rPr>
              <a:t>l'attenzione</a:t>
            </a:r>
            <a:r>
              <a:rPr lang="en-US" sz="6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Monotype Corsiva" panose="03010101010201010101" pitchFamily="66" charset="0"/>
                <a:ea typeface="Verdana"/>
                <a:cs typeface="Verdana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5733256"/>
            <a:ext cx="576064" cy="719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5806135"/>
            <a:ext cx="237626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hlinkClick r:id="rId3"/>
              </a:rPr>
              <a:t>www.vfu.bg</a:t>
            </a:r>
            <a:endParaRPr lang="en-US" dirty="0" smtClean="0"/>
          </a:p>
          <a:p>
            <a:r>
              <a:rPr lang="en-US" dirty="0" smtClean="0"/>
              <a:t>emil.panusheff@vfu.bg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4732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533400"/>
            <a:ext cx="10297144" cy="807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3600" dirty="0" smtClean="0"/>
              <a:t>Why </a:t>
            </a:r>
            <a:r>
              <a:rPr lang="en-US" sz="3600" dirty="0"/>
              <a:t>to brainchild a project on Financial </a:t>
            </a:r>
            <a:r>
              <a:rPr lang="en-US" sz="3600" dirty="0" smtClean="0"/>
              <a:t>Literacy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cap="al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</a:t>
            </a:r>
            <a:r>
              <a:rPr lang="en-US" sz="2200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importance of acquiring financial literacy skills will only grow in the future</a:t>
            </a:r>
            <a:endParaRPr lang="bg-BG" sz="2200" cap="al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1484784"/>
            <a:ext cx="993710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First</a:t>
            </a:r>
          </a:p>
          <a:p>
            <a:r>
              <a:rPr lang="en-US" dirty="0" smtClean="0"/>
              <a:t>Financial </a:t>
            </a:r>
            <a:r>
              <a:rPr lang="en-US" dirty="0"/>
              <a:t>education will </a:t>
            </a:r>
            <a:r>
              <a:rPr lang="en-US" dirty="0" smtClean="0"/>
              <a:t>have </a:t>
            </a:r>
            <a:r>
              <a:rPr lang="en-US" dirty="0"/>
              <a:t>a role, in conjunction with </a:t>
            </a:r>
            <a:r>
              <a:rPr lang="en-US" dirty="0">
                <a:solidFill>
                  <a:srgbClr val="7030A0"/>
                </a:solidFill>
              </a:rPr>
              <a:t>financial consumer protection </a:t>
            </a:r>
            <a:r>
              <a:rPr lang="en-US" dirty="0"/>
              <a:t>and regulations, in equipping people with the skills needed to </a:t>
            </a:r>
            <a:r>
              <a:rPr lang="en-US" dirty="0">
                <a:solidFill>
                  <a:srgbClr val="7030A0"/>
                </a:solidFill>
              </a:rPr>
              <a:t>understand more complex products and services</a:t>
            </a:r>
            <a:r>
              <a:rPr lang="en-US" dirty="0"/>
              <a:t>, choose those most appropriate for them, and </a:t>
            </a:r>
            <a:r>
              <a:rPr lang="en-US" dirty="0">
                <a:solidFill>
                  <a:srgbClr val="7030A0"/>
                </a:solidFill>
              </a:rPr>
              <a:t>protect themselves from financial </a:t>
            </a:r>
            <a:r>
              <a:rPr lang="en-US" dirty="0" smtClean="0">
                <a:solidFill>
                  <a:srgbClr val="7030A0"/>
                </a:solidFill>
              </a:rPr>
              <a:t>scams.</a:t>
            </a:r>
          </a:p>
          <a:p>
            <a:r>
              <a:rPr lang="en-US" dirty="0" smtClean="0"/>
              <a:t>Technology </a:t>
            </a:r>
            <a:r>
              <a:rPr lang="en-US" dirty="0"/>
              <a:t>(e.g. investment simulators or budgeting apps) has the potential to </a:t>
            </a:r>
            <a:r>
              <a:rPr lang="en-US" dirty="0">
                <a:solidFill>
                  <a:srgbClr val="7030A0"/>
                </a:solidFill>
              </a:rPr>
              <a:t>facilitate financial decisions and calculations</a:t>
            </a:r>
            <a:r>
              <a:rPr lang="en-US" dirty="0"/>
              <a:t>; but here too financial education can help ensure that citizens understand how </a:t>
            </a:r>
            <a:r>
              <a:rPr lang="en-US" dirty="0">
                <a:solidFill>
                  <a:srgbClr val="7030A0"/>
                </a:solidFill>
              </a:rPr>
              <a:t>to use such tools responsibly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spread of digital financial services may open up </a:t>
            </a:r>
            <a:r>
              <a:rPr lang="en-US" dirty="0">
                <a:solidFill>
                  <a:srgbClr val="7030A0"/>
                </a:solidFill>
              </a:rPr>
              <a:t>new opportunities </a:t>
            </a:r>
            <a:r>
              <a:rPr lang="en-US" dirty="0"/>
              <a:t>for those who are excluded from the formal financial system to gain access to it; but those services can also expose consumers to </a:t>
            </a:r>
            <a:r>
              <a:rPr lang="en-US" dirty="0">
                <a:solidFill>
                  <a:srgbClr val="7030A0"/>
                </a:solidFill>
              </a:rPr>
              <a:t>new security threats and risks of fraud</a:t>
            </a:r>
            <a:r>
              <a:rPr lang="en-US" dirty="0"/>
              <a:t> that are compounded when low financial literacy is combined with poor digital skills and limited awareness of </a:t>
            </a:r>
            <a:r>
              <a:rPr lang="en-US" dirty="0" smtClean="0"/>
              <a:t>cybersecurity.</a:t>
            </a:r>
          </a:p>
          <a:p>
            <a:r>
              <a:rPr lang="en-US" dirty="0" smtClean="0"/>
              <a:t>The </a:t>
            </a:r>
            <a:r>
              <a:rPr lang="en-US" dirty="0"/>
              <a:t>increasing availability of </a:t>
            </a:r>
            <a:r>
              <a:rPr lang="en-US" dirty="0">
                <a:solidFill>
                  <a:srgbClr val="7030A0"/>
                </a:solidFill>
              </a:rPr>
              <a:t>online credit, hidden fees</a:t>
            </a:r>
            <a:r>
              <a:rPr lang="en-US" dirty="0"/>
              <a:t> associated with various service providers (such as mobile phone plans) and in-game or in-app purchases, which are often </a:t>
            </a:r>
            <a:r>
              <a:rPr lang="en-US" dirty="0">
                <a:solidFill>
                  <a:srgbClr val="7030A0"/>
                </a:solidFill>
              </a:rPr>
              <a:t>targeted to young and/or inexperienced consumers</a:t>
            </a:r>
            <a:r>
              <a:rPr lang="en-US" dirty="0"/>
              <a:t>, will pose further challenges for financial consumer protection and </a:t>
            </a:r>
            <a:r>
              <a:rPr lang="en-US" dirty="0" smtClean="0"/>
              <a:t>education.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325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533400"/>
            <a:ext cx="10153128" cy="879376"/>
          </a:xfrm>
        </p:spPr>
        <p:txBody>
          <a:bodyPr/>
          <a:lstStyle/>
          <a:p>
            <a:r>
              <a:rPr lang="en-US" sz="2000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the importance of acquiring financial literacy skills will only grow in the future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772816"/>
            <a:ext cx="9601200" cy="424698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Second</a:t>
            </a:r>
          </a:p>
          <a:p>
            <a:r>
              <a:rPr lang="en-US" dirty="0" smtClean="0"/>
              <a:t>In </a:t>
            </a:r>
            <a:r>
              <a:rPr lang="en-US" dirty="0"/>
              <a:t>some countries, future generations will probably bear </a:t>
            </a:r>
            <a:r>
              <a:rPr lang="en-US" dirty="0">
                <a:solidFill>
                  <a:srgbClr val="7030A0"/>
                </a:solidFill>
              </a:rPr>
              <a:t>more financial risks</a:t>
            </a:r>
            <a:r>
              <a:rPr lang="en-US" dirty="0"/>
              <a:t> during their lifetime than the current adult population, due to factors such </a:t>
            </a:r>
            <a:r>
              <a:rPr lang="en-US" dirty="0" smtClean="0"/>
              <a:t>as </a:t>
            </a:r>
            <a:r>
              <a:rPr lang="en-US" dirty="0">
                <a:solidFill>
                  <a:srgbClr val="7030A0"/>
                </a:solidFill>
              </a:rPr>
              <a:t>increased life expectancy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less welfare protection </a:t>
            </a:r>
            <a:r>
              <a:rPr lang="en-US" dirty="0"/>
              <a:t>and more </a:t>
            </a:r>
            <a:r>
              <a:rPr lang="en-US" dirty="0">
                <a:solidFill>
                  <a:srgbClr val="7030A0"/>
                </a:solidFill>
              </a:rPr>
              <a:t>uncertainty in retirement income</a:t>
            </a:r>
            <a:r>
              <a:rPr lang="en-US" dirty="0"/>
              <a:t> due to </a:t>
            </a:r>
            <a:r>
              <a:rPr lang="en-US" i="1" dirty="0"/>
              <a:t>changing pension regimes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Variable </a:t>
            </a:r>
            <a:r>
              <a:rPr lang="en-US" dirty="0"/>
              <a:t>employment prospects and the </a:t>
            </a:r>
            <a:r>
              <a:rPr lang="en-US" dirty="0">
                <a:solidFill>
                  <a:srgbClr val="7030A0"/>
                </a:solidFill>
              </a:rPr>
              <a:t>potential for economic instability </a:t>
            </a:r>
            <a:r>
              <a:rPr lang="en-US" dirty="0"/>
              <a:t>as a result of </a:t>
            </a:r>
            <a:r>
              <a:rPr lang="en-US" i="1" dirty="0" err="1"/>
              <a:t>digitalisation</a:t>
            </a:r>
            <a:r>
              <a:rPr lang="en-US" i="1" dirty="0"/>
              <a:t>, technological change, climate change, pandemics, </a:t>
            </a:r>
            <a:r>
              <a:rPr lang="en-US" i="1" dirty="0" err="1"/>
              <a:t>globalisation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changes in the nature of work </a:t>
            </a:r>
            <a:r>
              <a:rPr lang="en-US" dirty="0"/>
              <a:t>may also </a:t>
            </a:r>
            <a:r>
              <a:rPr lang="en-US" dirty="0">
                <a:solidFill>
                  <a:srgbClr val="7030A0"/>
                </a:solidFill>
              </a:rPr>
              <a:t>contribute to financial </a:t>
            </a:r>
            <a:r>
              <a:rPr lang="en-US" dirty="0" smtClean="0">
                <a:solidFill>
                  <a:srgbClr val="7030A0"/>
                </a:solidFill>
              </a:rPr>
              <a:t>uncertainty</a:t>
            </a:r>
            <a:r>
              <a:rPr lang="en-US" dirty="0" smtClean="0"/>
              <a:t>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55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892" y="533400"/>
            <a:ext cx="10153128" cy="591344"/>
          </a:xfrm>
        </p:spPr>
        <p:txBody>
          <a:bodyPr/>
          <a:lstStyle/>
          <a:p>
            <a:r>
              <a:rPr lang="en-US" sz="2000" cap="all" dirty="0">
                <a:solidFill>
                  <a:srgbClr val="FF0000"/>
                </a:solidFill>
                <a:latin typeface="Arial Narrow" panose="020B0606020202030204" pitchFamily="34" charset="0"/>
              </a:rPr>
              <a:t>the importance of acquiring financial literacy skills will only grow in the future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340768"/>
            <a:ext cx="96012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Third</a:t>
            </a:r>
          </a:p>
          <a:p>
            <a:r>
              <a:rPr lang="en-US" dirty="0" smtClean="0"/>
              <a:t>Growing </a:t>
            </a:r>
            <a:r>
              <a:rPr lang="en-US" dirty="0"/>
              <a:t>income and wealth inequality might mean that without strong financial literacy, </a:t>
            </a:r>
            <a:r>
              <a:rPr lang="en-US" dirty="0">
                <a:solidFill>
                  <a:srgbClr val="7030A0"/>
                </a:solidFill>
              </a:rPr>
              <a:t>socio-economically disadvantaged groups</a:t>
            </a:r>
            <a:r>
              <a:rPr lang="en-US" dirty="0"/>
              <a:t> could fall further behind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Education</a:t>
            </a:r>
            <a:r>
              <a:rPr lang="en-US" dirty="0"/>
              <a:t>, income and wealth have been shown to be </a:t>
            </a:r>
            <a:r>
              <a:rPr lang="en-US" dirty="0">
                <a:solidFill>
                  <a:srgbClr val="7030A0"/>
                </a:solidFill>
              </a:rPr>
              <a:t>strongly correlated with adults’ financial </a:t>
            </a:r>
            <a:r>
              <a:rPr lang="en-US" dirty="0" smtClean="0">
                <a:solidFill>
                  <a:srgbClr val="7030A0"/>
                </a:solidFill>
              </a:rPr>
              <a:t>knowledge</a:t>
            </a:r>
            <a:r>
              <a:rPr lang="en-US" dirty="0" smtClean="0"/>
              <a:t>, </a:t>
            </a:r>
            <a:r>
              <a:rPr lang="en-US" dirty="0"/>
              <a:t>and parents with less education, income or wealth have been found to be less well-equipped than other parents </a:t>
            </a:r>
            <a:r>
              <a:rPr lang="en-US" dirty="0">
                <a:solidFill>
                  <a:srgbClr val="7030A0"/>
                </a:solidFill>
              </a:rPr>
              <a:t>to transmit financial knowledge</a:t>
            </a:r>
            <a:r>
              <a:rPr lang="en-US" dirty="0"/>
              <a:t> to their </a:t>
            </a:r>
            <a:r>
              <a:rPr lang="en-US" dirty="0" smtClean="0"/>
              <a:t>children.</a:t>
            </a:r>
          </a:p>
          <a:p>
            <a:r>
              <a:rPr lang="en-US" dirty="0" smtClean="0"/>
              <a:t>Only </a:t>
            </a:r>
            <a:r>
              <a:rPr lang="en-US" dirty="0"/>
              <a:t>parents who educate their children about </a:t>
            </a:r>
            <a:r>
              <a:rPr lang="en-US" dirty="0">
                <a:solidFill>
                  <a:srgbClr val="7030A0"/>
                </a:solidFill>
              </a:rPr>
              <a:t>money matters</a:t>
            </a:r>
            <a:r>
              <a:rPr lang="en-US" dirty="0"/>
              <a:t>, inequalities not just in levels of financial literacy but also in wealth and </a:t>
            </a:r>
            <a:r>
              <a:rPr lang="en-US" dirty="0">
                <a:solidFill>
                  <a:srgbClr val="7030A0"/>
                </a:solidFill>
              </a:rPr>
              <a:t>financial well-being </a:t>
            </a:r>
            <a:r>
              <a:rPr lang="en-US" dirty="0"/>
              <a:t>may be reinforced </a:t>
            </a:r>
            <a:r>
              <a:rPr lang="en-US" dirty="0">
                <a:solidFill>
                  <a:srgbClr val="7030A0"/>
                </a:solidFill>
              </a:rPr>
              <a:t>across </a:t>
            </a:r>
            <a:r>
              <a:rPr lang="en-US" dirty="0" smtClean="0">
                <a:solidFill>
                  <a:srgbClr val="7030A0"/>
                </a:solidFill>
              </a:rPr>
              <a:t>generations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Providing </a:t>
            </a:r>
            <a:r>
              <a:rPr lang="en-US" dirty="0"/>
              <a:t>youth with financial education in schools and via other </a:t>
            </a:r>
            <a:r>
              <a:rPr lang="en-US" dirty="0" err="1"/>
              <a:t>programmes</a:t>
            </a:r>
            <a:r>
              <a:rPr lang="en-US" dirty="0"/>
              <a:t> might help </a:t>
            </a:r>
            <a:r>
              <a:rPr lang="en-US" dirty="0">
                <a:solidFill>
                  <a:srgbClr val="7030A0"/>
                </a:solidFill>
              </a:rPr>
              <a:t>shrink disparities in financial literacy</a:t>
            </a:r>
            <a:r>
              <a:rPr lang="en-US" dirty="0"/>
              <a:t> due to differences in students’ current socio-economic status, and potentially </a:t>
            </a:r>
            <a:r>
              <a:rPr lang="en-US" dirty="0">
                <a:solidFill>
                  <a:srgbClr val="7030A0"/>
                </a:solidFill>
              </a:rPr>
              <a:t>reduce income and wealth inequality </a:t>
            </a:r>
            <a:r>
              <a:rPr lang="en-US" dirty="0"/>
              <a:t>when these students become adults.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55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>
                <a:solidFill>
                  <a:schemeClr val="tx1"/>
                </a:solidFill>
              </a:rPr>
              <a:t>general </a:t>
            </a:r>
            <a:r>
              <a:rPr lang="en-US" sz="4400" cap="all" dirty="0" smtClean="0">
                <a:solidFill>
                  <a:schemeClr val="tx1"/>
                </a:solidFill>
              </a:rPr>
              <a:t>meaning of </a:t>
            </a:r>
            <a:r>
              <a:rPr lang="en-US" sz="4400" cap="all" dirty="0">
                <a:solidFill>
                  <a:schemeClr val="tx1"/>
                </a:solidFill>
              </a:rPr>
              <a:t>Financial Literacy 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bg-BG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252518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Definition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 smtClean="0"/>
              <a:t>A </a:t>
            </a:r>
            <a:r>
              <a:rPr lang="en-US" sz="4000" dirty="0"/>
              <a:t>combination of awareness, knowledge, skill, attitude and </a:t>
            </a:r>
            <a:r>
              <a:rPr lang="en-US" sz="4000" dirty="0" err="1"/>
              <a:t>behaviour</a:t>
            </a:r>
            <a:r>
              <a:rPr lang="en-US" sz="4000" dirty="0"/>
              <a:t> necessary to make sound financial decisions and ultimately achieve individual financial wellbeing</a:t>
            </a:r>
            <a:r>
              <a:rPr lang="en-US" sz="4000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71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934" y="548680"/>
            <a:ext cx="9390890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>
            <a:noAutofit/>
          </a:bodyPr>
          <a:lstStyle/>
          <a:p>
            <a:r>
              <a:rPr lang="en-GB" sz="4400" dirty="0"/>
              <a:t>Age categories</a:t>
            </a:r>
            <a:endParaRPr lang="bg-BG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44" y="1139564"/>
            <a:ext cx="8568952" cy="53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>
            <a:normAutofit/>
          </a:bodyPr>
          <a:lstStyle/>
          <a:p>
            <a:r>
              <a:rPr lang="en-GB" sz="4400" dirty="0"/>
              <a:t>Money and transactions</a:t>
            </a:r>
            <a:endParaRPr lang="bg-BG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1183439"/>
            <a:ext cx="8208912" cy="532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FF6566"/>
      </a:accent1>
      <a:accent2>
        <a:srgbClr val="FF0000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1507</TotalTime>
  <Words>1062</Words>
  <Application>Microsoft Office PowerPoint</Application>
  <PresentationFormat>Custom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굴림</vt:lpstr>
      <vt:lpstr>Monotype Corsiva</vt:lpstr>
      <vt:lpstr>Times New Roman</vt:lpstr>
      <vt:lpstr>Verdana</vt:lpstr>
      <vt:lpstr>Vertical and Horizontal design template</vt:lpstr>
      <vt:lpstr>FINANCIAL LITERACY FOR THE ECONOMIC DEVELOPMENT OF SOCIETY</vt:lpstr>
      <vt:lpstr>Main highlights</vt:lpstr>
      <vt:lpstr> Why to brainchild a project on Financial Literacy the importance of acquiring financial literacy skills will only grow in the future</vt:lpstr>
      <vt:lpstr>the importance of acquiring financial literacy skills will only grow in the future</vt:lpstr>
      <vt:lpstr>the importance of acquiring financial literacy skills will only grow in the future</vt:lpstr>
      <vt:lpstr>general meaning of Financial Literacy  </vt:lpstr>
      <vt:lpstr>PowerPoint Presentation</vt:lpstr>
      <vt:lpstr>Age categories</vt:lpstr>
      <vt:lpstr>Money and transactions</vt:lpstr>
      <vt:lpstr>Planning and managing finances</vt:lpstr>
      <vt:lpstr>Risk and reward</vt:lpstr>
      <vt:lpstr>Financial landscape</vt:lpstr>
      <vt:lpstr>PowerPoint Presentation</vt:lpstr>
      <vt:lpstr>     Project objectives</vt:lpstr>
      <vt:lpstr>Project goals</vt:lpstr>
      <vt:lpstr>The expected results</vt:lpstr>
      <vt:lpstr>Project development</vt:lpstr>
      <vt:lpstr>Financial Literacy       Proposal CURRICULUM</vt:lpstr>
      <vt:lpstr>The use of the project results as sustainability activities for the partners and for the EU</vt:lpstr>
      <vt:lpstr>Contribution of the project to EU policies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Torino</dc:title>
  <dc:creator>Emil Panusheff</dc:creator>
  <cp:lastModifiedBy>Emil Panusheff</cp:lastModifiedBy>
  <cp:revision>131</cp:revision>
  <cp:lastPrinted>2018-06-11T17:00:45Z</cp:lastPrinted>
  <dcterms:created xsi:type="dcterms:W3CDTF">2018-06-09T17:09:53Z</dcterms:created>
  <dcterms:modified xsi:type="dcterms:W3CDTF">2024-01-27T07:16:24Z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